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5" r:id="rId7"/>
    <p:sldId id="261" r:id="rId8"/>
    <p:sldId id="260" r:id="rId9"/>
    <p:sldId id="262" r:id="rId10"/>
    <p:sldId id="263" r:id="rId11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wmf"/><Relationship Id="rId1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2024-10-7</a:t>
            </a:r>
            <a:r>
              <a:rPr lang="zh-CN" altLang="en-US"/>
              <a:t>测试</a:t>
            </a:r>
            <a:r>
              <a:rPr lang="zh-CN" altLang="en-US"/>
              <a:t>题解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题目</a:t>
            </a:r>
            <a:r>
              <a:rPr lang="zh-CN" altLang="en-US"/>
              <a:t>概况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altLang="zh-CN"/>
              <a:t>T1 </a:t>
            </a:r>
            <a:r>
              <a:rPr lang="zh-CN" altLang="en-US"/>
              <a:t>模拟</a:t>
            </a:r>
            <a:endParaRPr lang="zh-CN" altLang="en-US"/>
          </a:p>
          <a:p>
            <a:r>
              <a:rPr lang="en-US" altLang="zh-CN"/>
              <a:t>T2 </a:t>
            </a:r>
            <a:r>
              <a:rPr lang="zh-CN" altLang="en-US"/>
              <a:t>模拟</a:t>
            </a:r>
            <a:r>
              <a:rPr lang="en-US" altLang="zh-CN"/>
              <a:t>+hash </a:t>
            </a:r>
            <a:r>
              <a:rPr lang="zh-CN" altLang="en-US"/>
              <a:t>或</a:t>
            </a:r>
            <a:r>
              <a:rPr lang="en-US" altLang="zh-CN"/>
              <a:t> </a:t>
            </a:r>
            <a:r>
              <a:rPr lang="en-US" altLang="zh-CN"/>
              <a:t>map</a:t>
            </a:r>
            <a:endParaRPr lang="en-US" altLang="zh-CN"/>
          </a:p>
          <a:p>
            <a:r>
              <a:rPr lang="en-US" altLang="zh-CN"/>
              <a:t>T3 </a:t>
            </a:r>
            <a:r>
              <a:rPr lang="zh-CN" altLang="en-US"/>
              <a:t>背包</a:t>
            </a:r>
            <a:endParaRPr lang="zh-CN" altLang="en-US"/>
          </a:p>
          <a:p>
            <a:r>
              <a:rPr lang="en-US" altLang="zh-CN"/>
              <a:t>T4 </a:t>
            </a:r>
            <a:r>
              <a:rPr lang="zh-CN" altLang="en-US"/>
              <a:t>二分答案</a:t>
            </a:r>
            <a:r>
              <a:rPr lang="en-US" altLang="zh-CN"/>
              <a:t>+</a:t>
            </a:r>
            <a:r>
              <a:rPr lang="zh-CN" altLang="en-US"/>
              <a:t>最长</a:t>
            </a:r>
            <a:r>
              <a:rPr lang="zh-CN" altLang="en-US"/>
              <a:t>路</a:t>
            </a:r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T1 </a:t>
            </a:r>
            <a:r>
              <a:rPr lang="zh-CN" altLang="en-US"/>
              <a:t>计算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 sz="2400"/>
              <a:t>用</a:t>
            </a:r>
            <a:r>
              <a:rPr lang="en-US" altLang="zh-CN" sz="2400"/>
              <a:t>string</a:t>
            </a:r>
            <a:r>
              <a:rPr lang="zh-CN" altLang="en-US" sz="2400"/>
              <a:t>对象存储矩阵的每个内容。</a:t>
            </a:r>
            <a:endParaRPr lang="zh-CN" altLang="en-US" sz="2400"/>
          </a:p>
          <a:p>
            <a:r>
              <a:rPr lang="zh-CN" altLang="en-US" sz="2400"/>
              <a:t>遍历每一个单元格，若遇到字符串计算，则提取相应的单元格、运算符，进行计算即可。</a:t>
            </a:r>
            <a:endParaRPr lang="zh-CN" altLang="en-US" sz="2400"/>
          </a:p>
          <a:p>
            <a:r>
              <a:rPr lang="zh-CN" altLang="en-US" sz="2400"/>
              <a:t>可编写</a:t>
            </a:r>
            <a:r>
              <a:rPr lang="en-US" altLang="zh-CN" sz="2400"/>
              <a:t>string</a:t>
            </a:r>
            <a:r>
              <a:rPr lang="zh-CN" altLang="en-US" sz="2400"/>
              <a:t>转整数的函数辅助处理。</a:t>
            </a:r>
            <a:endParaRPr lang="zh-CN" altLang="en-US"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T2 </a:t>
            </a:r>
            <a:r>
              <a:rPr lang="zh-CN" altLang="en-US"/>
              <a:t>统计</a:t>
            </a:r>
            <a:r>
              <a:rPr lang="zh-CN" altLang="en-US"/>
              <a:t>单词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对于一行文本，按如下步骤寻找</a:t>
            </a:r>
            <a:r>
              <a:rPr lang="zh-CN" altLang="en-US"/>
              <a:t>单词。</a:t>
            </a:r>
            <a:endParaRPr lang="zh-CN" altLang="en-US"/>
          </a:p>
          <a:p>
            <a:pPr lvl="1"/>
            <a:r>
              <a:rPr lang="en-US" altLang="zh-CN"/>
              <a:t>while i&lt;len:</a:t>
            </a:r>
            <a:endParaRPr lang="en-US" altLang="zh-CN"/>
          </a:p>
          <a:p>
            <a:pPr lvl="2"/>
            <a:r>
              <a:rPr lang="en-US" altLang="zh-CN" sz="2000"/>
              <a:t>ss=””</a:t>
            </a:r>
            <a:endParaRPr lang="en-US" altLang="zh-CN" sz="2000"/>
          </a:p>
          <a:p>
            <a:pPr lvl="2"/>
            <a:r>
              <a:rPr lang="en-US" altLang="zh-CN"/>
              <a:t>while s[i]==’ ‘&amp;&amp;i&lt;len: i++</a:t>
            </a:r>
            <a:endParaRPr lang="en-US" altLang="zh-CN"/>
          </a:p>
          <a:p>
            <a:pPr lvl="2"/>
            <a:r>
              <a:rPr lang="en-US" altLang="zh-CN"/>
              <a:t>while s[i]!=’ ‘ &amp;&amp;i&lt;len: ss+=s[i],i++</a:t>
            </a:r>
            <a:endParaRPr lang="en-US" altLang="zh-CN"/>
          </a:p>
          <a:p>
            <a:pPr lvl="0"/>
            <a:r>
              <a:rPr lang="zh-CN" altLang="en-US"/>
              <a:t>如何统计单词出现的</a:t>
            </a:r>
            <a:r>
              <a:rPr lang="zh-CN" altLang="en-US"/>
              <a:t>次数？</a:t>
            </a: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T2 </a:t>
            </a:r>
            <a:r>
              <a:rPr lang="zh-CN" altLang="en-US"/>
              <a:t>统计</a:t>
            </a:r>
            <a:r>
              <a:rPr lang="zh-CN" altLang="en-US"/>
              <a:t>单词</a:t>
            </a:r>
            <a:endParaRPr lang="zh-CN" altLang="en-US"/>
          </a:p>
        </p:txBody>
      </p:sp>
      <p:sp>
        <p:nvSpPr>
          <p:cNvPr id="5" name="内容占位符 2"/>
          <p:cNvSpPr>
            <a:spLocks noGrp="1"/>
          </p:cNvSpPr>
          <p:nvPr/>
        </p:nvSpPr>
        <p:spPr>
          <a:xfrm>
            <a:off x="965200" y="1952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/>
              <a:t>方法</a:t>
            </a:r>
            <a:r>
              <a:rPr lang="en-US" altLang="zh-CN" b="1"/>
              <a:t>1</a:t>
            </a:r>
            <a:r>
              <a:rPr lang="zh-CN" altLang="en-US" b="1"/>
              <a:t>：暴力查找</a:t>
            </a:r>
            <a:endParaRPr lang="zh-CN" altLang="en-US" b="1"/>
          </a:p>
          <a:p>
            <a:r>
              <a:rPr lang="zh-CN" altLang="en-US" sz="2400"/>
              <a:t>假设</a:t>
            </a:r>
            <a:r>
              <a:rPr lang="en-US" altLang="zh-CN" sz="2400"/>
              <a:t>string t[1005]</a:t>
            </a:r>
            <a:r>
              <a:rPr lang="zh-CN" altLang="en-US" sz="2400"/>
              <a:t>用于存放查找到的不同</a:t>
            </a:r>
            <a:r>
              <a:rPr lang="zh-CN" altLang="en-US" sz="2400"/>
              <a:t>单词。</a:t>
            </a:r>
            <a:endParaRPr lang="zh-CN" altLang="en-US" sz="2400"/>
          </a:p>
          <a:p>
            <a:r>
              <a:rPr lang="en-US" altLang="zh-CN" sz="2400"/>
              <a:t>cnt[1005]</a:t>
            </a:r>
            <a:r>
              <a:rPr lang="zh-CN" altLang="en-US" sz="2400"/>
              <a:t>用于存放</a:t>
            </a:r>
            <a:r>
              <a:rPr lang="en-US" altLang="zh-CN" sz="2400"/>
              <a:t>t</a:t>
            </a:r>
            <a:r>
              <a:rPr lang="zh-CN" altLang="en-US" sz="2400"/>
              <a:t>中下标为</a:t>
            </a:r>
            <a:r>
              <a:rPr lang="en-US" altLang="zh-CN" sz="2400"/>
              <a:t>i</a:t>
            </a:r>
            <a:r>
              <a:rPr lang="zh-CN" altLang="en-US" sz="2400"/>
              <a:t>的单词出现的</a:t>
            </a:r>
            <a:r>
              <a:rPr lang="zh-CN" altLang="en-US" sz="2400"/>
              <a:t>次数。</a:t>
            </a:r>
            <a:endParaRPr lang="zh-CN" altLang="en-US" sz="2400"/>
          </a:p>
          <a:p>
            <a:r>
              <a:rPr lang="zh-CN" altLang="en-US" sz="2400"/>
              <a:t>每次分割出一个单词</a:t>
            </a:r>
            <a:r>
              <a:rPr lang="en-US" altLang="zh-CN" sz="2400"/>
              <a:t>s</a:t>
            </a:r>
            <a:r>
              <a:rPr lang="zh-CN" altLang="en-US" sz="2400"/>
              <a:t>，在</a:t>
            </a:r>
            <a:r>
              <a:rPr lang="en-US" altLang="zh-CN" sz="2400"/>
              <a:t>t</a:t>
            </a:r>
            <a:r>
              <a:rPr lang="zh-CN" altLang="en-US" sz="2400"/>
              <a:t>中从前向后遍历一次，若该单词在</a:t>
            </a:r>
            <a:r>
              <a:rPr lang="en-US" altLang="zh-CN" sz="2400"/>
              <a:t>t[i]</a:t>
            </a:r>
            <a:r>
              <a:rPr lang="zh-CN" altLang="en-US" sz="2400"/>
              <a:t>出现过，则</a:t>
            </a:r>
            <a:r>
              <a:rPr lang="en-US" altLang="zh-CN" sz="2400"/>
              <a:t>cnt[i]++</a:t>
            </a:r>
            <a:endParaRPr lang="en-US" altLang="zh-CN" sz="2400"/>
          </a:p>
          <a:p>
            <a:r>
              <a:rPr lang="zh-CN" altLang="en-US" sz="2400"/>
              <a:t>最后输出答案时，遍历</a:t>
            </a:r>
            <a:r>
              <a:rPr lang="en-US" altLang="zh-CN" sz="2400"/>
              <a:t>cnt</a:t>
            </a:r>
            <a:r>
              <a:rPr lang="zh-CN" altLang="en-US" sz="2400"/>
              <a:t>数组，若</a:t>
            </a:r>
            <a:r>
              <a:rPr lang="en-US" altLang="zh-CN" sz="2400"/>
              <a:t>cnt[i]&gt;=k</a:t>
            </a:r>
            <a:r>
              <a:rPr lang="zh-CN" altLang="en-US" sz="2400"/>
              <a:t>，则输出</a:t>
            </a:r>
            <a:r>
              <a:rPr lang="en-US" altLang="zh-CN" sz="2400"/>
              <a:t>t[i]</a:t>
            </a:r>
            <a:r>
              <a:rPr lang="zh-CN" altLang="en-US" sz="2400"/>
              <a:t>即可。</a:t>
            </a:r>
            <a:endParaRPr lang="zh-CN" altLang="en-US"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T2 </a:t>
            </a:r>
            <a:r>
              <a:rPr lang="zh-CN" altLang="en-US"/>
              <a:t>统计</a:t>
            </a:r>
            <a:r>
              <a:rPr lang="zh-CN" altLang="en-US"/>
              <a:t>单词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 b="1"/>
              <a:t>方法</a:t>
            </a:r>
            <a:r>
              <a:rPr lang="en-US" altLang="zh-CN" b="1"/>
              <a:t>2</a:t>
            </a:r>
            <a:r>
              <a:rPr lang="zh-CN" altLang="en-US" b="1"/>
              <a:t>：字符串</a:t>
            </a:r>
            <a:r>
              <a:rPr lang="en-US" altLang="zh-CN" b="1"/>
              <a:t>hash</a:t>
            </a:r>
            <a:endParaRPr lang="en-US" altLang="zh-CN" b="1"/>
          </a:p>
          <a:p>
            <a:r>
              <a:rPr lang="zh-CN" altLang="en-US" sz="2400"/>
              <a:t>将一个单词看作一个</a:t>
            </a:r>
            <a:r>
              <a:rPr lang="en-US" altLang="zh-CN" sz="2400"/>
              <a:t>26</a:t>
            </a:r>
            <a:r>
              <a:rPr lang="zh-CN" altLang="en-US" sz="2400"/>
              <a:t>进制数。</a:t>
            </a:r>
            <a:endParaRPr lang="zh-CN" altLang="en-US" sz="2400"/>
          </a:p>
          <a:p>
            <a:r>
              <a:rPr lang="zh-CN" altLang="en-US" sz="2400"/>
              <a:t>例如字符串</a:t>
            </a:r>
            <a:r>
              <a:rPr lang="en-US" altLang="zh-CN" sz="2400"/>
              <a:t>abc</a:t>
            </a:r>
            <a:r>
              <a:rPr lang="zh-CN" altLang="en-US" sz="2400"/>
              <a:t>可转化为</a:t>
            </a:r>
            <a:r>
              <a:rPr lang="en-US" altLang="zh-CN" sz="2400"/>
              <a:t>a*26^2+b*26+c</a:t>
            </a:r>
            <a:endParaRPr lang="en-US" altLang="zh-CN" sz="2400"/>
          </a:p>
          <a:p>
            <a:r>
              <a:rPr lang="zh-CN" altLang="en-US" sz="2400"/>
              <a:t>这样的单词算出来的数值可能过大，可以考虑模一个质数例如</a:t>
            </a:r>
            <a:r>
              <a:rPr lang="en-US" altLang="zh-CN" sz="2400"/>
              <a:t>%100007</a:t>
            </a:r>
            <a:endParaRPr lang="en-US" altLang="zh-CN" sz="2400"/>
          </a:p>
          <a:p>
            <a:r>
              <a:rPr lang="zh-CN" altLang="en-US" sz="2400"/>
              <a:t>这样每个单词就变成了整数，利用数组下标正常进行标记</a:t>
            </a:r>
            <a:r>
              <a:rPr lang="zh-CN" altLang="en-US" sz="2400"/>
              <a:t>即可。</a:t>
            </a:r>
            <a:endParaRPr lang="zh-CN" altLang="en-US"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T2 </a:t>
            </a:r>
            <a:r>
              <a:rPr lang="zh-CN" altLang="en-US"/>
              <a:t>统计</a:t>
            </a:r>
            <a:r>
              <a:rPr lang="zh-CN" altLang="en-US"/>
              <a:t>单词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20000"/>
          </a:bodyPr>
          <a:p>
            <a:r>
              <a:rPr lang="zh-CN" altLang="en-US" b="1"/>
              <a:t>方法</a:t>
            </a:r>
            <a:r>
              <a:rPr lang="en-US" altLang="zh-CN" b="1"/>
              <a:t>3</a:t>
            </a:r>
            <a:r>
              <a:rPr lang="zh-CN" altLang="en-US" b="1"/>
              <a:t>：</a:t>
            </a:r>
            <a:r>
              <a:rPr lang="en-US" altLang="zh-CN" b="1"/>
              <a:t>C++</a:t>
            </a:r>
            <a:r>
              <a:rPr lang="zh-CN" altLang="en-US" b="1"/>
              <a:t>容器</a:t>
            </a:r>
            <a:r>
              <a:rPr lang="en-US" altLang="zh-CN" b="1"/>
              <a:t>map</a:t>
            </a:r>
            <a:endParaRPr lang="en-US" altLang="zh-CN" b="1"/>
          </a:p>
          <a:p>
            <a:r>
              <a:rPr lang="en-US" altLang="zh-CN" sz="2400"/>
              <a:t>map&lt;string,int&gt;m</a:t>
            </a:r>
            <a:endParaRPr lang="en-US" altLang="zh-CN" sz="2400"/>
          </a:p>
          <a:p>
            <a:r>
              <a:rPr lang="zh-CN" altLang="en-US" sz="2400"/>
              <a:t>对于分割的单词</a:t>
            </a:r>
            <a:r>
              <a:rPr lang="en-US" altLang="zh-CN" sz="2400"/>
              <a:t>ss, m[ss]++</a:t>
            </a:r>
            <a:r>
              <a:rPr lang="zh-CN" altLang="en-US" sz="2400"/>
              <a:t>即可。然后借助迭代器遍历</a:t>
            </a:r>
            <a:r>
              <a:rPr lang="en-US" altLang="zh-CN" sz="2400"/>
              <a:t>map</a:t>
            </a:r>
            <a:r>
              <a:rPr lang="zh-CN" altLang="en-US" sz="2400"/>
              <a:t>，寻找次数</a:t>
            </a:r>
            <a:r>
              <a:rPr lang="en-US" altLang="zh-CN" sz="2400"/>
              <a:t>&gt;=k</a:t>
            </a:r>
            <a:r>
              <a:rPr lang="zh-CN" altLang="en-US" sz="2400"/>
              <a:t>的。</a:t>
            </a:r>
            <a:endParaRPr lang="zh-CN" altLang="en-US" sz="2400"/>
          </a:p>
          <a:p>
            <a:r>
              <a:rPr lang="en-US" altLang="zh-CN" sz="2400"/>
              <a:t>map&lt;string,int&gt;:: iterator it</a:t>
            </a:r>
            <a:endParaRPr lang="en-US" altLang="zh-CN" sz="2400"/>
          </a:p>
          <a:p>
            <a:r>
              <a:rPr lang="en-US" altLang="zh-CN" sz="2400"/>
              <a:t>for(it=m.begin();it!=m.end();++it)</a:t>
            </a:r>
            <a:endParaRPr lang="en-US" altLang="zh-CN" sz="2400"/>
          </a:p>
          <a:p>
            <a:pPr lvl="1"/>
            <a:r>
              <a:rPr lang="en-US" altLang="zh-CN"/>
              <a:t>it-&gt;first  //</a:t>
            </a:r>
            <a:r>
              <a:rPr lang="zh-CN" altLang="en-US"/>
              <a:t>迭代器指向的</a:t>
            </a:r>
            <a:r>
              <a:rPr lang="en-US" altLang="zh-CN"/>
              <a:t>key</a:t>
            </a:r>
            <a:endParaRPr lang="en-US" altLang="zh-CN"/>
          </a:p>
          <a:p>
            <a:pPr lvl="1"/>
            <a:r>
              <a:rPr lang="en-US" altLang="zh-CN"/>
              <a:t>it-&gt;second  //</a:t>
            </a:r>
            <a:r>
              <a:rPr lang="zh-CN" altLang="en-US"/>
              <a:t>迭代器指向的</a:t>
            </a:r>
            <a:r>
              <a:rPr lang="en-US" altLang="zh-CN"/>
              <a:t>value</a:t>
            </a:r>
            <a:endParaRPr lang="zh-CN" altLang="en-US"/>
          </a:p>
          <a:p>
            <a:r>
              <a:rPr lang="zh-CN" altLang="en-US" sz="2400"/>
              <a:t>输出时还需按照出现的先后次序输出？</a:t>
            </a:r>
            <a:endParaRPr lang="zh-CN" altLang="en-US" sz="2400"/>
          </a:p>
          <a:p>
            <a:r>
              <a:rPr lang="zh-CN" altLang="en-US" sz="2400"/>
              <a:t>与方法</a:t>
            </a:r>
            <a:r>
              <a:rPr lang="en-US" altLang="zh-CN" sz="2400"/>
              <a:t>1</a:t>
            </a:r>
            <a:r>
              <a:rPr lang="zh-CN" altLang="en-US" sz="2400"/>
              <a:t>类似，借助</a:t>
            </a:r>
            <a:r>
              <a:rPr lang="en-US" altLang="zh-CN" sz="2400"/>
              <a:t>string t[1005]</a:t>
            </a:r>
            <a:r>
              <a:rPr lang="zh-CN" altLang="en-US" sz="2400"/>
              <a:t>数组依次存放查找到的每个不同的</a:t>
            </a:r>
            <a:r>
              <a:rPr lang="zh-CN" altLang="en-US" sz="2400"/>
              <a:t>单词。</a:t>
            </a:r>
            <a:endParaRPr lang="zh-CN" altLang="en-US"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T3 </a:t>
            </a:r>
            <a:r>
              <a:rPr lang="zh-CN" altLang="en-US"/>
              <a:t>奶酪</a:t>
            </a:r>
            <a:r>
              <a:rPr lang="zh-CN" altLang="en-US"/>
              <a:t>塔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 sz="2000"/>
              <a:t>若不存在大奶酪，那么本问题就是一个完全背包模板。</a:t>
            </a:r>
            <a:endParaRPr lang="zh-CN" altLang="en-US" sz="2000"/>
          </a:p>
          <a:p>
            <a:r>
              <a:rPr lang="zh-CN" altLang="en-US" sz="2000"/>
              <a:t>大奶酪一定是放在最上面，且只有最上面那一块是不被压缩的，其余奶酪无论大小都会被</a:t>
            </a:r>
            <a:r>
              <a:rPr lang="zh-CN" altLang="en-US" sz="2000"/>
              <a:t>压缩。</a:t>
            </a:r>
            <a:endParaRPr lang="zh-CN" altLang="en-US" sz="2000"/>
          </a:p>
          <a:p>
            <a:r>
              <a:rPr lang="zh-CN" altLang="en-US" sz="2000"/>
              <a:t>可以先对所有的奶酪都看作普通奶酪进行</a:t>
            </a:r>
            <a:r>
              <a:rPr lang="en-US" altLang="zh-CN" sz="2000"/>
              <a:t>DP</a:t>
            </a:r>
            <a:r>
              <a:rPr lang="zh-CN" altLang="en-US" sz="2000"/>
              <a:t>，最后再放上顶上那块大奶酪</a:t>
            </a:r>
            <a:r>
              <a:rPr lang="zh-CN" altLang="en-US" sz="2000"/>
              <a:t>即可。</a:t>
            </a:r>
            <a:endParaRPr lang="zh-CN" altLang="en-US" sz="2000"/>
          </a:p>
          <a:p>
            <a:r>
              <a:rPr lang="zh-CN" altLang="en-US" sz="2000"/>
              <a:t>但由于奶酪到时候会被压缩，因此</a:t>
            </a:r>
            <a:r>
              <a:rPr lang="en-US" altLang="zh-CN" sz="2000"/>
              <a:t>DP</a:t>
            </a:r>
            <a:r>
              <a:rPr lang="zh-CN" altLang="en-US" sz="2000"/>
              <a:t>时，高度</a:t>
            </a:r>
            <a:r>
              <a:rPr lang="en-US" altLang="zh-CN" sz="2000"/>
              <a:t>H</a:t>
            </a:r>
            <a:r>
              <a:rPr lang="zh-CN" altLang="en-US" sz="2000"/>
              <a:t>需放大到原始高度的</a:t>
            </a:r>
            <a:r>
              <a:rPr lang="en-US" altLang="zh-CN" sz="2000"/>
              <a:t>5/4</a:t>
            </a:r>
            <a:r>
              <a:rPr lang="zh-CN" altLang="en-US" sz="2000"/>
              <a:t>倍也就是</a:t>
            </a:r>
            <a:r>
              <a:rPr lang="en-US" altLang="zh-CN" sz="2000"/>
              <a:t>H*5/4</a:t>
            </a:r>
            <a:r>
              <a:rPr lang="zh-CN" altLang="en-US" sz="2000"/>
              <a:t>。</a:t>
            </a:r>
            <a:endParaRPr lang="zh-CN" altLang="en-US" sz="2000"/>
          </a:p>
          <a:p>
            <a:r>
              <a:rPr lang="en-US" altLang="zh-CN" sz="2000"/>
              <a:t>dp[i][j]</a:t>
            </a:r>
            <a:r>
              <a:rPr lang="zh-CN" altLang="en-US" sz="2000"/>
              <a:t>代表前</a:t>
            </a:r>
            <a:r>
              <a:rPr lang="en-US" altLang="zh-CN" sz="2000"/>
              <a:t>i</a:t>
            </a:r>
            <a:r>
              <a:rPr lang="zh-CN" altLang="en-US" sz="2000"/>
              <a:t>块奶酪选择若干建造高度为</a:t>
            </a:r>
            <a:r>
              <a:rPr lang="en-US" altLang="zh-CN" sz="2000"/>
              <a:t>j</a:t>
            </a:r>
            <a:r>
              <a:rPr lang="zh-CN" altLang="en-US" sz="2000"/>
              <a:t>的奶酪塔的最大</a:t>
            </a:r>
            <a:r>
              <a:rPr lang="zh-CN" altLang="en-US" sz="2000"/>
              <a:t>价值。</a:t>
            </a:r>
            <a:endParaRPr lang="zh-CN" altLang="en-US" sz="2000"/>
          </a:p>
          <a:p>
            <a:r>
              <a:rPr lang="en-US" altLang="zh-CN" sz="2000"/>
              <a:t>dp[i][j]=max(dp[i-1][j],dp[i][j-h[i]]+v[i])</a:t>
            </a:r>
            <a:endParaRPr lang="en-US" altLang="zh-CN" sz="2000"/>
          </a:p>
          <a:p>
            <a:r>
              <a:rPr lang="zh-CN" altLang="en-US" sz="2000"/>
              <a:t>接下来枚举最上层的那块大奶酪，对于第</a:t>
            </a:r>
            <a:r>
              <a:rPr lang="en-US" altLang="zh-CN" sz="2000"/>
              <a:t>i</a:t>
            </a:r>
            <a:r>
              <a:rPr lang="zh-CN" altLang="en-US" sz="2000"/>
              <a:t>块大奶酪，如果选择它放在最上面，那么高度为</a:t>
            </a:r>
            <a:r>
              <a:rPr lang="en-US" altLang="zh-CN" sz="2000"/>
              <a:t>j</a:t>
            </a:r>
            <a:r>
              <a:rPr lang="zh-CN" altLang="en-US" sz="2000"/>
              <a:t>的奶酪塔的最大价值就是</a:t>
            </a:r>
            <a:r>
              <a:rPr lang="en-US" altLang="zh-CN" sz="2000"/>
              <a:t>a[j]+dp[n][(j-a[i])*5/4]  </a:t>
            </a:r>
            <a:r>
              <a:rPr lang="en-US" altLang="zh-CN" sz="2000"/>
              <a:t>a[i]&lt;=j&lt;=t</a:t>
            </a:r>
            <a:endParaRPr lang="en-US" altLang="zh-CN" sz="2000"/>
          </a:p>
          <a:p>
            <a:r>
              <a:rPr lang="zh-CN" altLang="en-US" sz="2000"/>
              <a:t>最终答案就是</a:t>
            </a:r>
            <a:r>
              <a:rPr lang="en-US" altLang="zh-CN" sz="2000"/>
              <a:t>max(a[j]+</a:t>
            </a:r>
            <a:r>
              <a:rPr lang="en-US" altLang="zh-CN" sz="2000">
                <a:sym typeface="+mn-ea"/>
              </a:rPr>
              <a:t>dp[n][(j-a[i])*5/4])  </a:t>
            </a:r>
            <a:endParaRPr lang="zh-CN" altLang="en-US" sz="2000"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T4 </a:t>
            </a:r>
            <a:r>
              <a:rPr lang="zh-CN" altLang="en-US"/>
              <a:t>解锁</a:t>
            </a:r>
            <a:r>
              <a:rPr lang="zh-CN" altLang="en-US"/>
              <a:t>任务</a:t>
            </a:r>
            <a:endParaRPr lang="zh-CN" altLang="en-US"/>
          </a:p>
        </p:txBody>
      </p:sp>
      <p:graphicFrame>
        <p:nvGraphicFramePr>
          <p:cNvPr id="8" name="对象 7"/>
          <p:cNvGraphicFramePr/>
          <p:nvPr/>
        </p:nvGraphicFramePr>
        <p:xfrm>
          <a:off x="838200" y="1586230"/>
          <a:ext cx="7785100" cy="5166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" name="" r:id="rId1" imgW="7778750" imgH="5162550" progId="Paint.Picture">
                  <p:embed/>
                </p:oleObj>
              </mc:Choice>
              <mc:Fallback>
                <p:oleObj name="" r:id="rId1" imgW="7778750" imgH="5162550" progId="Paint.Picture">
                  <p:embed/>
                  <p:pic>
                    <p:nvPicPr>
                      <p:cNvPr id="0" name="图片 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838200" y="1586230"/>
                        <a:ext cx="7785100" cy="51663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OGI4NjI5OTBmMDM1ODFlMDkzNDFlZTFiMWNhZWU5ZTMifQ==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1136</Words>
  <Application>WPS 演示</Application>
  <PresentationFormat>宽屏</PresentationFormat>
  <Paragraphs>65</Paragraphs>
  <Slides>9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Arial</vt:lpstr>
      <vt:lpstr>宋体</vt:lpstr>
      <vt:lpstr>Wingdings</vt:lpstr>
      <vt:lpstr>Calibri</vt:lpstr>
      <vt:lpstr>微软雅黑</vt:lpstr>
      <vt:lpstr>Arial Unicode MS</vt:lpstr>
      <vt:lpstr>WPS</vt:lpstr>
      <vt:lpstr>Paint.Picture</vt:lpstr>
      <vt:lpstr>2024-10-7测试题解</vt:lpstr>
      <vt:lpstr>题目概况</vt:lpstr>
      <vt:lpstr>T1 计算</vt:lpstr>
      <vt:lpstr>T2 统计单词</vt:lpstr>
      <vt:lpstr>T2 统计单词</vt:lpstr>
      <vt:lpstr>T2 统计单词</vt:lpstr>
      <vt:lpstr>T2 统计单词</vt:lpstr>
      <vt:lpstr>T3 奶酪塔</vt:lpstr>
      <vt:lpstr>T4 解锁任务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大由</cp:lastModifiedBy>
  <cp:revision>9</cp:revision>
  <dcterms:created xsi:type="dcterms:W3CDTF">2023-08-09T12:44:00Z</dcterms:created>
  <dcterms:modified xsi:type="dcterms:W3CDTF">2024-10-07T02:29:18Z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3B0086CAF875411CACBDA13AB9801EF4_13</vt:lpwstr>
  </property>
  <property fmtid="{D5CDD505-2E9C-101B-9397-08002B2CF9AE}" pid="3" name="KSOProductBuildVer">
    <vt:lpwstr>2052-12.1.0.18276</vt:lpwstr>
  </property>
</Properties>
</file>