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3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en-US" altLang="zh-CN"/>
              <a:t>2024-10-6</a:t>
            </a:r>
            <a:r>
              <a:rPr lang="zh-CN" altLang="en-US"/>
              <a:t>模拟赛</a:t>
            </a:r>
            <a:r>
              <a:rPr lang="zh-CN" altLang="en-US"/>
              <a:t>题解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T3 </a:t>
            </a:r>
            <a:r>
              <a:rPr lang="zh-CN" altLang="en-US"/>
              <a:t>分钱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zh-CN" sz="2000" b="1"/>
              <a:t>100%</a:t>
            </a:r>
            <a:r>
              <a:rPr lang="zh-CN" altLang="en-US" sz="2000" b="1"/>
              <a:t>的数据，</a:t>
            </a:r>
            <a:r>
              <a:rPr lang="en-US" altLang="zh-CN" sz="2000" b="1"/>
              <a:t>n&lt;=500</a:t>
            </a:r>
            <a:r>
              <a:rPr lang="zh-CN" altLang="en-US" sz="2000" b="1"/>
              <a:t>，钞票总额不超过</a:t>
            </a:r>
            <a:r>
              <a:rPr lang="en-US" altLang="zh-CN" sz="2000" b="1"/>
              <a:t>10^5</a:t>
            </a:r>
            <a:r>
              <a:rPr lang="zh-CN" altLang="en-US" sz="2000" b="1"/>
              <a:t>：</a:t>
            </a:r>
            <a:endParaRPr lang="en-US" altLang="zh-CN" sz="2000" b="1"/>
          </a:p>
          <a:p>
            <a:r>
              <a:rPr lang="zh-CN" altLang="en-US" sz="2000"/>
              <a:t>我们更关心</a:t>
            </a:r>
            <a:r>
              <a:rPr lang="en-US" altLang="zh-CN" sz="2000"/>
              <a:t>A</a:t>
            </a:r>
            <a:r>
              <a:rPr lang="zh-CN" altLang="en-US" sz="2000"/>
              <a:t>、</a:t>
            </a:r>
            <a:r>
              <a:rPr lang="en-US" altLang="zh-CN" sz="2000"/>
              <a:t>B</a:t>
            </a:r>
            <a:r>
              <a:rPr lang="zh-CN" altLang="en-US" sz="2000"/>
              <a:t>获得的钞票的差值，而不是具体的</a:t>
            </a:r>
            <a:r>
              <a:rPr lang="zh-CN" altLang="en-US" sz="2000"/>
              <a:t>钱</a:t>
            </a:r>
            <a:endParaRPr lang="zh-CN" altLang="en-US" sz="2000"/>
          </a:p>
          <a:p>
            <a:r>
              <a:rPr lang="en-US" altLang="zh-CN" sz="2000"/>
              <a:t>dp[i][j]</a:t>
            </a:r>
            <a:r>
              <a:rPr lang="zh-CN" altLang="en-US" sz="2000"/>
              <a:t>代表前</a:t>
            </a:r>
            <a:r>
              <a:rPr lang="en-US" altLang="zh-CN" sz="2000"/>
              <a:t>i</a:t>
            </a:r>
            <a:r>
              <a:rPr lang="zh-CN" altLang="en-US" sz="2000"/>
              <a:t>张钞票，</a:t>
            </a:r>
            <a:r>
              <a:rPr lang="en-US" altLang="zh-CN" sz="2000"/>
              <a:t>AB</a:t>
            </a:r>
            <a:r>
              <a:rPr lang="zh-CN" altLang="en-US" sz="2000"/>
              <a:t>的差值为</a:t>
            </a:r>
            <a:r>
              <a:rPr lang="en-US" altLang="zh-CN" sz="2000"/>
              <a:t>j</a:t>
            </a:r>
            <a:r>
              <a:rPr lang="zh-CN" altLang="en-US" sz="2000"/>
              <a:t>值时</a:t>
            </a:r>
            <a:r>
              <a:rPr lang="en-US" altLang="zh-CN" sz="2000"/>
              <a:t>A+B</a:t>
            </a:r>
            <a:r>
              <a:rPr lang="zh-CN" altLang="en-US" sz="2000"/>
              <a:t>的总</a:t>
            </a:r>
            <a:r>
              <a:rPr lang="zh-CN" altLang="en-US" sz="2000"/>
              <a:t>额。</a:t>
            </a:r>
            <a:endParaRPr lang="zh-CN" altLang="en-US" sz="2000"/>
          </a:p>
          <a:p>
            <a:r>
              <a:rPr lang="en-US" altLang="zh-CN" sz="2000"/>
              <a:t>dp[i][j]=max(dp[i-1][j],dp[i-1][abs(j-a[i])]+a[i],dp[i-1][j+a[i]]+</a:t>
            </a:r>
            <a:r>
              <a:rPr lang="en-US" altLang="zh-CN" sz="2000"/>
              <a:t>a[i])</a:t>
            </a:r>
            <a:endParaRPr lang="en-US" altLang="zh-CN" sz="2000"/>
          </a:p>
          <a:p>
            <a:r>
              <a:rPr lang="zh-CN" altLang="en-US" sz="2000"/>
              <a:t>初始时</a:t>
            </a:r>
            <a:r>
              <a:rPr lang="en-US" altLang="zh-CN" sz="2000"/>
              <a:t>dp[0][0]=0</a:t>
            </a:r>
            <a:r>
              <a:rPr lang="zh-CN" altLang="en-US" sz="2000"/>
              <a:t>，其余值为</a:t>
            </a:r>
            <a:r>
              <a:rPr lang="en-US" altLang="zh-CN" sz="2000"/>
              <a:t>-</a:t>
            </a:r>
            <a:r>
              <a:rPr lang="en-US" altLang="zh-CN" sz="2000"/>
              <a:t>∞</a:t>
            </a:r>
            <a:endParaRPr lang="en-US" altLang="zh-CN" sz="2000"/>
          </a:p>
          <a:p>
            <a:r>
              <a:rPr lang="zh-CN" altLang="en-US" sz="2000"/>
              <a:t>目标解</a:t>
            </a:r>
            <a:r>
              <a:rPr lang="en-US" altLang="zh-CN" sz="2000"/>
              <a:t>dp[n][0]/2+(sum-dp[n][0])</a:t>
            </a:r>
            <a:endParaRPr lang="en-US" altLang="zh-CN" sz="2000"/>
          </a:p>
          <a:p>
            <a:endParaRPr lang="en-US" altLang="zh-CN" sz="2000"/>
          </a:p>
          <a:p>
            <a:r>
              <a:rPr lang="zh-CN" altLang="en-US" sz="2000"/>
              <a:t>时间空间复杂度均为</a:t>
            </a:r>
            <a:r>
              <a:rPr lang="en-US" altLang="zh-CN" sz="2000"/>
              <a:t>O(n*10^5)</a:t>
            </a:r>
            <a:endParaRPr lang="en-US" altLang="zh-CN" sz="2000"/>
          </a:p>
          <a:p>
            <a:r>
              <a:rPr lang="zh-CN" altLang="en-US" sz="2000"/>
              <a:t>空间复杂度借助滚动数组</a:t>
            </a:r>
            <a:r>
              <a:rPr lang="zh-CN" altLang="en-US" sz="2000"/>
              <a:t>优化。</a:t>
            </a:r>
            <a:endParaRPr lang="zh-CN" altLang="en-US" sz="2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T4 </a:t>
            </a:r>
            <a:r>
              <a:rPr lang="zh-CN" altLang="en-US"/>
              <a:t>海贼王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sz="2400"/>
              <a:t>对于30% 数据，1&lt;=n&lt;=1000,1&lt;=a[i]&lt;=5∗10</a:t>
            </a:r>
            <a:r>
              <a:rPr lang="zh-CN" altLang="en-US" sz="2400" baseline="30000"/>
              <a:t>5</a:t>
            </a:r>
            <a:r>
              <a:rPr lang="zh-CN" altLang="en-US" sz="2400"/>
              <a:t> ：</a:t>
            </a:r>
            <a:endParaRPr lang="zh-CN" altLang="en-US" sz="2400"/>
          </a:p>
          <a:p>
            <a:r>
              <a:rPr lang="zh-CN" altLang="en-US" sz="2000"/>
              <a:t>枚举每一个点作为海贼王，</a:t>
            </a:r>
            <a:r>
              <a:rPr lang="en-US" altLang="zh-CN" sz="2000"/>
              <a:t>bfs</a:t>
            </a:r>
            <a:r>
              <a:rPr lang="zh-CN" altLang="en-US" sz="2000"/>
              <a:t>或</a:t>
            </a:r>
            <a:r>
              <a:rPr lang="en-US" altLang="zh-CN" sz="2000"/>
              <a:t>spfa</a:t>
            </a:r>
            <a:r>
              <a:rPr lang="zh-CN" altLang="en-US" sz="2000"/>
              <a:t>或</a:t>
            </a:r>
            <a:r>
              <a:rPr lang="en-US" altLang="zh-CN" sz="2000"/>
              <a:t>dijkstra</a:t>
            </a:r>
            <a:r>
              <a:rPr lang="zh-CN" altLang="en-US" sz="2000"/>
              <a:t>计算该点到其余点的距离。计算答案求</a:t>
            </a:r>
            <a:r>
              <a:rPr lang="zh-CN" altLang="en-US" sz="2000"/>
              <a:t>最大值。</a:t>
            </a:r>
            <a:endParaRPr lang="zh-CN" altLang="en-US" sz="2000"/>
          </a:p>
          <a:p>
            <a:endParaRPr lang="zh-CN" altLang="en-US" sz="2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T4 </a:t>
            </a:r>
            <a:r>
              <a:rPr lang="zh-CN" altLang="en-US"/>
              <a:t>海贼王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16655"/>
          </a:xfrm>
        </p:spPr>
        <p:txBody>
          <a:bodyPr>
            <a:normAutofit/>
          </a:bodyPr>
          <a:p>
            <a:r>
              <a:rPr lang="zh-CN" altLang="en-US" sz="2400"/>
              <a:t>对于</a:t>
            </a:r>
            <a:r>
              <a:rPr lang="en-US" altLang="zh-CN" sz="2400"/>
              <a:t>100%</a:t>
            </a:r>
            <a:r>
              <a:rPr lang="zh-CN" altLang="en-US" sz="2400"/>
              <a:t>数据，1&lt;=n&lt;=1000</a:t>
            </a:r>
            <a:r>
              <a:rPr lang="en-US" altLang="zh-CN" sz="2400"/>
              <a:t>00</a:t>
            </a:r>
            <a:r>
              <a:rPr lang="zh-CN" altLang="en-US" sz="2400"/>
              <a:t>,1&lt;=a[i]&lt;=5∗10</a:t>
            </a:r>
            <a:r>
              <a:rPr lang="zh-CN" altLang="en-US" sz="2400" baseline="30000"/>
              <a:t>5</a:t>
            </a:r>
            <a:r>
              <a:rPr lang="zh-CN" altLang="en-US" sz="2400"/>
              <a:t> ：</a:t>
            </a:r>
            <a:endParaRPr lang="zh-CN" altLang="en-US" sz="2400"/>
          </a:p>
          <a:p>
            <a:r>
              <a:rPr lang="zh-CN" altLang="en-US" sz="2000"/>
              <a:t>需要</a:t>
            </a:r>
            <a:r>
              <a:rPr lang="en-US" altLang="zh-CN" sz="2000"/>
              <a:t>O(N)</a:t>
            </a:r>
            <a:r>
              <a:rPr lang="zh-CN" altLang="en-US" sz="2000"/>
              <a:t>复杂度的解法，树形</a:t>
            </a:r>
            <a:r>
              <a:rPr lang="en-US" altLang="zh-CN" sz="2000"/>
              <a:t>DP</a:t>
            </a:r>
            <a:r>
              <a:rPr lang="zh-CN" altLang="en-US" sz="2000"/>
              <a:t>计算</a:t>
            </a:r>
            <a:r>
              <a:rPr lang="zh-CN" altLang="en-US" sz="2000"/>
              <a:t>距离。</a:t>
            </a:r>
            <a:endParaRPr lang="zh-CN" altLang="en-US" sz="2000"/>
          </a:p>
          <a:p>
            <a:r>
              <a:rPr lang="zh-CN" altLang="en-US" sz="2000"/>
              <a:t>根据题意，假设结点</a:t>
            </a:r>
            <a:r>
              <a:rPr lang="en-US" altLang="zh-CN" sz="2000"/>
              <a:t>u</a:t>
            </a:r>
            <a:r>
              <a:rPr lang="zh-CN" altLang="en-US" sz="2000"/>
              <a:t>为海贼王，其势力值</a:t>
            </a:r>
            <a:r>
              <a:rPr lang="en-US" altLang="zh-CN" sz="2000"/>
              <a:t>=Σdist(i,v)*a[i]</a:t>
            </a:r>
            <a:endParaRPr lang="en-US" altLang="zh-CN" sz="2000"/>
          </a:p>
          <a:p>
            <a:r>
              <a:rPr lang="zh-CN" altLang="en-US" sz="2000"/>
              <a:t>令</a:t>
            </a:r>
            <a:r>
              <a:rPr lang="en-US" altLang="zh-CN" sz="2000"/>
              <a:t>f[u]</a:t>
            </a:r>
            <a:r>
              <a:rPr lang="zh-CN" altLang="en-US" sz="2000"/>
              <a:t>代表以</a:t>
            </a:r>
            <a:r>
              <a:rPr lang="en-US" altLang="zh-CN" sz="2000"/>
              <a:t>u</a:t>
            </a:r>
            <a:r>
              <a:rPr lang="zh-CN" altLang="en-US" sz="2000"/>
              <a:t>为根的子树中的结点到</a:t>
            </a:r>
            <a:r>
              <a:rPr lang="en-US" altLang="zh-CN" sz="2000"/>
              <a:t>u</a:t>
            </a:r>
            <a:r>
              <a:rPr lang="zh-CN" altLang="en-US" sz="2000"/>
              <a:t>的势力值</a:t>
            </a:r>
            <a:r>
              <a:rPr lang="zh-CN" altLang="en-US" sz="2000"/>
              <a:t>之和。</a:t>
            </a:r>
            <a:endParaRPr lang="zh-CN" altLang="en-US" sz="2000"/>
          </a:p>
          <a:p>
            <a:r>
              <a:rPr lang="zh-CN" altLang="en-US" sz="2000"/>
              <a:t>令</a:t>
            </a:r>
            <a:r>
              <a:rPr lang="en-US" altLang="zh-CN" sz="2000"/>
              <a:t>g[u]</a:t>
            </a:r>
            <a:r>
              <a:rPr lang="zh-CN" altLang="en-US" sz="2000"/>
              <a:t>代表以</a:t>
            </a:r>
            <a:r>
              <a:rPr lang="en-US" altLang="zh-CN" sz="2000"/>
              <a:t>u</a:t>
            </a:r>
            <a:r>
              <a:rPr lang="zh-CN" altLang="en-US" sz="2000"/>
              <a:t>为根的子树中的结点的</a:t>
            </a:r>
            <a:r>
              <a:rPr lang="en-US" altLang="zh-CN" sz="2000"/>
              <a:t>a[i]</a:t>
            </a:r>
            <a:r>
              <a:rPr lang="zh-CN" altLang="en-US" sz="2000"/>
              <a:t>之和。</a:t>
            </a:r>
            <a:endParaRPr lang="zh-CN" altLang="en-US" sz="2000"/>
          </a:p>
          <a:p>
            <a:r>
              <a:rPr lang="en-US" altLang="zh-CN" sz="2000"/>
              <a:t>g[u]=Σ</a:t>
            </a:r>
            <a:r>
              <a:rPr lang="en-US" altLang="zh-CN" sz="2000"/>
              <a:t>g[v]+a[u]</a:t>
            </a:r>
            <a:endParaRPr lang="en-US" altLang="zh-CN" sz="2000"/>
          </a:p>
          <a:p>
            <a:r>
              <a:rPr lang="en-US" altLang="zh-CN" sz="2000"/>
              <a:t>f[u]=</a:t>
            </a:r>
            <a:r>
              <a:rPr lang="en-US" altLang="zh-CN" sz="2000"/>
              <a:t>Σ(f[v]+g[v])</a:t>
            </a:r>
            <a:endParaRPr lang="en-US" altLang="zh-CN" sz="2000"/>
          </a:p>
          <a:p>
            <a:r>
              <a:rPr lang="zh-CN" altLang="en-US" sz="2000"/>
              <a:t>假设以</a:t>
            </a:r>
            <a:r>
              <a:rPr lang="en-US" altLang="zh-CN" sz="2000"/>
              <a:t>1</a:t>
            </a:r>
            <a:r>
              <a:rPr lang="zh-CN" altLang="en-US" sz="2000"/>
              <a:t>为树根进行</a:t>
            </a:r>
            <a:r>
              <a:rPr lang="en-US" altLang="zh-CN" sz="2000"/>
              <a:t>DP</a:t>
            </a:r>
            <a:r>
              <a:rPr lang="zh-CN" altLang="en-US" sz="2000"/>
              <a:t>后，</a:t>
            </a:r>
            <a:r>
              <a:rPr lang="en-US" altLang="zh-CN" sz="2000"/>
              <a:t>f[1]</a:t>
            </a:r>
            <a:r>
              <a:rPr lang="zh-CN" altLang="en-US" sz="2000"/>
              <a:t>便计算好了当</a:t>
            </a:r>
            <a:r>
              <a:rPr lang="en-US" altLang="zh-CN" sz="2000"/>
              <a:t>1</a:t>
            </a:r>
            <a:r>
              <a:rPr lang="zh-CN" altLang="en-US" sz="2000"/>
              <a:t>为海贼王时的</a:t>
            </a:r>
            <a:r>
              <a:rPr lang="zh-CN" altLang="en-US" sz="2000"/>
              <a:t>势力值。</a:t>
            </a:r>
            <a:endParaRPr lang="zh-CN" altLang="en-US" sz="2000"/>
          </a:p>
          <a:p>
            <a:r>
              <a:rPr lang="zh-CN" altLang="en-US" sz="2000"/>
              <a:t>如何计算其余点为树根时的势力值</a:t>
            </a:r>
            <a:r>
              <a:rPr lang="zh-CN" altLang="en-US" sz="2000"/>
              <a:t>呢？</a:t>
            </a:r>
            <a:endParaRPr lang="zh-CN" altLang="en-US" sz="2000"/>
          </a:p>
        </p:txBody>
      </p:sp>
      <p:pic>
        <p:nvPicPr>
          <p:cNvPr id="6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1505" y="1489710"/>
            <a:ext cx="3010535" cy="27539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T4 </a:t>
            </a:r>
            <a:r>
              <a:rPr lang="zh-CN" altLang="en-US"/>
              <a:t>海贼王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7188200" cy="3764915"/>
          </a:xfrm>
        </p:spPr>
        <p:txBody>
          <a:bodyPr>
            <a:normAutofit/>
          </a:bodyPr>
          <a:p>
            <a:r>
              <a:rPr lang="zh-CN" altLang="en-US" sz="2400"/>
              <a:t>对于</a:t>
            </a:r>
            <a:r>
              <a:rPr lang="en-US" altLang="zh-CN" sz="2400"/>
              <a:t>100%</a:t>
            </a:r>
            <a:r>
              <a:rPr lang="zh-CN" altLang="en-US" sz="2400"/>
              <a:t>数据，1&lt;=n&lt;=1000</a:t>
            </a:r>
            <a:r>
              <a:rPr lang="en-US" altLang="zh-CN" sz="2400"/>
              <a:t>00</a:t>
            </a:r>
            <a:r>
              <a:rPr lang="zh-CN" altLang="en-US" sz="2400"/>
              <a:t>,1&lt;=a[i]&lt;=5∗10</a:t>
            </a:r>
            <a:r>
              <a:rPr lang="zh-CN" altLang="en-US" sz="2400" baseline="30000"/>
              <a:t>5</a:t>
            </a:r>
            <a:r>
              <a:rPr lang="zh-CN" altLang="en-US" sz="2400"/>
              <a:t> ：</a:t>
            </a:r>
            <a:endParaRPr lang="zh-CN" altLang="en-US" sz="2400"/>
          </a:p>
          <a:p>
            <a:r>
              <a:rPr lang="zh-CN" altLang="en-US" sz="2000"/>
              <a:t>假设现在计算</a:t>
            </a:r>
            <a:r>
              <a:rPr lang="en-US" altLang="zh-CN" sz="2000"/>
              <a:t>f[5]</a:t>
            </a:r>
            <a:r>
              <a:rPr lang="zh-CN" altLang="en-US" sz="2000"/>
              <a:t>的真实</a:t>
            </a:r>
            <a:r>
              <a:rPr lang="zh-CN" altLang="en-US" sz="2000"/>
              <a:t>答案。</a:t>
            </a:r>
            <a:endParaRPr lang="zh-CN" altLang="en-US" sz="2000"/>
          </a:p>
          <a:p>
            <a:r>
              <a:rPr lang="en-US" altLang="zh-CN" sz="2000"/>
              <a:t>f[5]</a:t>
            </a:r>
            <a:r>
              <a:rPr lang="zh-CN" altLang="en-US" sz="2000"/>
              <a:t>现在记录的是其子树内部的结点到它的势力值，还差红色虚线部分的结点到</a:t>
            </a:r>
            <a:r>
              <a:rPr lang="en-US" altLang="zh-CN" sz="2000"/>
              <a:t>5</a:t>
            </a:r>
            <a:r>
              <a:rPr lang="zh-CN" altLang="en-US" sz="2000"/>
              <a:t>的势力值</a:t>
            </a:r>
            <a:r>
              <a:rPr lang="zh-CN" altLang="en-US" sz="2000"/>
              <a:t>之和。</a:t>
            </a:r>
            <a:endParaRPr lang="zh-CN" altLang="en-US" sz="2000"/>
          </a:p>
          <a:p>
            <a:r>
              <a:rPr lang="zh-CN" altLang="en-US" sz="2000"/>
              <a:t>但是</a:t>
            </a:r>
            <a:r>
              <a:rPr lang="en-US" altLang="zh-CN" sz="2000"/>
              <a:t>5</a:t>
            </a:r>
            <a:r>
              <a:rPr lang="zh-CN" altLang="en-US" sz="2000"/>
              <a:t>的父亲</a:t>
            </a:r>
            <a:r>
              <a:rPr lang="en-US" altLang="zh-CN" sz="2000"/>
              <a:t>1</a:t>
            </a:r>
            <a:r>
              <a:rPr lang="zh-CN" altLang="en-US" sz="2000"/>
              <a:t>号中记录了这些结点到</a:t>
            </a:r>
            <a:r>
              <a:rPr lang="en-US" altLang="zh-CN" sz="2000"/>
              <a:t>1</a:t>
            </a:r>
            <a:r>
              <a:rPr lang="zh-CN" altLang="en-US" sz="2000"/>
              <a:t>的</a:t>
            </a:r>
            <a:r>
              <a:rPr lang="zh-CN" altLang="en-US" sz="2000"/>
              <a:t>答案。</a:t>
            </a:r>
            <a:endParaRPr lang="zh-CN" altLang="en-US" sz="2000"/>
          </a:p>
          <a:p>
            <a:r>
              <a:rPr lang="zh-CN" altLang="en-US" sz="2000"/>
              <a:t>因此</a:t>
            </a:r>
            <a:r>
              <a:rPr lang="en-US" altLang="zh-CN" sz="2000"/>
              <a:t>f[5]</a:t>
            </a:r>
            <a:r>
              <a:rPr lang="zh-CN" altLang="en-US" sz="2000"/>
              <a:t>的真实值</a:t>
            </a:r>
            <a:r>
              <a:rPr lang="en-US" altLang="zh-CN" sz="2000"/>
              <a:t>=f[5]+(f[1]-f[5]-g[5])+(g[1]-g[5])</a:t>
            </a:r>
            <a:endParaRPr lang="en-US" altLang="zh-CN" sz="2000"/>
          </a:p>
          <a:p>
            <a:r>
              <a:rPr lang="zh-CN" altLang="en-US" sz="2000"/>
              <a:t>也即，对于结点</a:t>
            </a:r>
            <a:r>
              <a:rPr lang="en-US" altLang="zh-CN" sz="2000"/>
              <a:t>u</a:t>
            </a:r>
            <a:r>
              <a:rPr lang="zh-CN" altLang="en-US" sz="2000"/>
              <a:t>，其父亲为</a:t>
            </a:r>
            <a:r>
              <a:rPr lang="en-US" altLang="zh-CN" sz="2000"/>
              <a:t>fa</a:t>
            </a:r>
            <a:r>
              <a:rPr lang="zh-CN" altLang="en-US" sz="2000"/>
              <a:t>。</a:t>
            </a:r>
            <a:endParaRPr lang="zh-CN" altLang="en-US" sz="2000"/>
          </a:p>
          <a:p>
            <a:r>
              <a:rPr lang="zh-CN" altLang="en-US" sz="2000"/>
              <a:t>那么以</a:t>
            </a:r>
            <a:r>
              <a:rPr lang="en-US" altLang="zh-CN" sz="2000"/>
              <a:t>u</a:t>
            </a:r>
            <a:r>
              <a:rPr lang="zh-CN" altLang="en-US" sz="2000"/>
              <a:t>为根的势力值</a:t>
            </a:r>
            <a:r>
              <a:rPr lang="en-US" altLang="zh-CN" sz="2000"/>
              <a:t>f[u]=f[u]+(f[fa]-f[u]-g[u]+(g</a:t>
            </a:r>
            <a:r>
              <a:rPr lang="en-US" altLang="zh-CN" sz="2000"/>
              <a:t>[1]-g[u])</a:t>
            </a:r>
            <a:endParaRPr lang="en-US" altLang="zh-CN" sz="2000"/>
          </a:p>
          <a:p>
            <a:endParaRPr lang="en-US" altLang="zh-CN" sz="2000"/>
          </a:p>
        </p:txBody>
      </p:sp>
      <p:pic>
        <p:nvPicPr>
          <p:cNvPr id="6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31505" y="1489710"/>
            <a:ext cx="3010535" cy="275399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椭圆 3"/>
          <p:cNvSpPr/>
          <p:nvPr/>
        </p:nvSpPr>
        <p:spPr>
          <a:xfrm>
            <a:off x="9520555" y="2644775"/>
            <a:ext cx="432435" cy="42291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8137525" y="1276985"/>
            <a:ext cx="3543935" cy="3018155"/>
          </a:xfrm>
          <a:custGeom>
            <a:avLst/>
            <a:gdLst>
              <a:gd name="connisteX0" fmla="*/ 877358 w 3543723"/>
              <a:gd name="connsiteY0" fmla="*/ 1434888 h 3018155"/>
              <a:gd name="connisteX1" fmla="*/ 790363 w 3543723"/>
              <a:gd name="connsiteY1" fmla="*/ 1502198 h 3018155"/>
              <a:gd name="connisteX2" fmla="*/ 704003 w 3543723"/>
              <a:gd name="connsiteY2" fmla="*/ 1569508 h 3018155"/>
              <a:gd name="connisteX3" fmla="*/ 636693 w 3543723"/>
              <a:gd name="connsiteY3" fmla="*/ 1627293 h 3018155"/>
              <a:gd name="connisteX4" fmla="*/ 569383 w 3543723"/>
              <a:gd name="connsiteY4" fmla="*/ 1665393 h 3018155"/>
              <a:gd name="connisteX5" fmla="*/ 502073 w 3543723"/>
              <a:gd name="connsiteY5" fmla="*/ 1723178 h 3018155"/>
              <a:gd name="connisteX6" fmla="*/ 434763 w 3543723"/>
              <a:gd name="connsiteY6" fmla="*/ 1771438 h 3018155"/>
              <a:gd name="connisteX7" fmla="*/ 367453 w 3543723"/>
              <a:gd name="connsiteY7" fmla="*/ 1800013 h 3018155"/>
              <a:gd name="connisteX8" fmla="*/ 290618 w 3543723"/>
              <a:gd name="connsiteY8" fmla="*/ 1829223 h 3018155"/>
              <a:gd name="connisteX9" fmla="*/ 223308 w 3543723"/>
              <a:gd name="connsiteY9" fmla="*/ 1857798 h 3018155"/>
              <a:gd name="connisteX10" fmla="*/ 155363 w 3543723"/>
              <a:gd name="connsiteY10" fmla="*/ 1876848 h 3018155"/>
              <a:gd name="connisteX11" fmla="*/ 88053 w 3543723"/>
              <a:gd name="connsiteY11" fmla="*/ 1876848 h 3018155"/>
              <a:gd name="connisteX12" fmla="*/ 88053 w 3543723"/>
              <a:gd name="connsiteY12" fmla="*/ 1809538 h 3018155"/>
              <a:gd name="connisteX13" fmla="*/ 78528 w 3543723"/>
              <a:gd name="connsiteY13" fmla="*/ 1742228 h 3018155"/>
              <a:gd name="connisteX14" fmla="*/ 49953 w 3543723"/>
              <a:gd name="connsiteY14" fmla="*/ 1674918 h 3018155"/>
              <a:gd name="connisteX15" fmla="*/ 40428 w 3543723"/>
              <a:gd name="connsiteY15" fmla="*/ 1598083 h 3018155"/>
              <a:gd name="connisteX16" fmla="*/ 11218 w 3543723"/>
              <a:gd name="connsiteY16" fmla="*/ 1530773 h 3018155"/>
              <a:gd name="connisteX17" fmla="*/ 1693 w 3543723"/>
              <a:gd name="connsiteY17" fmla="*/ 1463463 h 3018155"/>
              <a:gd name="connisteX18" fmla="*/ 1693 w 3543723"/>
              <a:gd name="connsiteY18" fmla="*/ 1396153 h 3018155"/>
              <a:gd name="connisteX19" fmla="*/ 1693 w 3543723"/>
              <a:gd name="connsiteY19" fmla="*/ 1328843 h 3018155"/>
              <a:gd name="connisteX20" fmla="*/ 1693 w 3543723"/>
              <a:gd name="connsiteY20" fmla="*/ 1261533 h 3018155"/>
              <a:gd name="connisteX21" fmla="*/ 20743 w 3543723"/>
              <a:gd name="connsiteY21" fmla="*/ 1184698 h 3018155"/>
              <a:gd name="connisteX22" fmla="*/ 49953 w 3543723"/>
              <a:gd name="connsiteY22" fmla="*/ 1117388 h 3018155"/>
              <a:gd name="connisteX23" fmla="*/ 78528 w 3543723"/>
              <a:gd name="connsiteY23" fmla="*/ 1050078 h 3018155"/>
              <a:gd name="connisteX24" fmla="*/ 126788 w 3543723"/>
              <a:gd name="connsiteY24" fmla="*/ 982768 h 3018155"/>
              <a:gd name="connisteX25" fmla="*/ 175048 w 3543723"/>
              <a:gd name="connsiteY25" fmla="*/ 915458 h 3018155"/>
              <a:gd name="connisteX26" fmla="*/ 242358 w 3543723"/>
              <a:gd name="connsiteY26" fmla="*/ 848148 h 3018155"/>
              <a:gd name="connisteX27" fmla="*/ 309668 w 3543723"/>
              <a:gd name="connsiteY27" fmla="*/ 790363 h 3018155"/>
              <a:gd name="connisteX28" fmla="*/ 357928 w 3543723"/>
              <a:gd name="connsiteY28" fmla="*/ 723053 h 3018155"/>
              <a:gd name="connisteX29" fmla="*/ 425238 w 3543723"/>
              <a:gd name="connsiteY29" fmla="*/ 665268 h 3018155"/>
              <a:gd name="connisteX30" fmla="*/ 492548 w 3543723"/>
              <a:gd name="connsiteY30" fmla="*/ 617008 h 3018155"/>
              <a:gd name="connisteX31" fmla="*/ 559858 w 3543723"/>
              <a:gd name="connsiteY31" fmla="*/ 578273 h 3018155"/>
              <a:gd name="connisteX32" fmla="*/ 636693 w 3543723"/>
              <a:gd name="connsiteY32" fmla="*/ 530648 h 3018155"/>
              <a:gd name="connisteX33" fmla="*/ 704003 w 3543723"/>
              <a:gd name="connsiteY33" fmla="*/ 501438 h 3018155"/>
              <a:gd name="connisteX34" fmla="*/ 780838 w 3543723"/>
              <a:gd name="connsiteY34" fmla="*/ 453813 h 3018155"/>
              <a:gd name="connisteX35" fmla="*/ 848148 w 3543723"/>
              <a:gd name="connsiteY35" fmla="*/ 415078 h 3018155"/>
              <a:gd name="connisteX36" fmla="*/ 924983 w 3543723"/>
              <a:gd name="connsiteY36" fmla="*/ 376343 h 3018155"/>
              <a:gd name="connisteX37" fmla="*/ 1001818 w 3543723"/>
              <a:gd name="connsiteY37" fmla="*/ 328718 h 3018155"/>
              <a:gd name="connisteX38" fmla="*/ 1069128 w 3543723"/>
              <a:gd name="connsiteY38" fmla="*/ 299508 h 3018155"/>
              <a:gd name="connisteX39" fmla="*/ 1146598 w 3543723"/>
              <a:gd name="connsiteY39" fmla="*/ 261408 h 3018155"/>
              <a:gd name="connisteX40" fmla="*/ 1223433 w 3543723"/>
              <a:gd name="connsiteY40" fmla="*/ 232198 h 3018155"/>
              <a:gd name="connisteX41" fmla="*/ 1309793 w 3543723"/>
              <a:gd name="connsiteY41" fmla="*/ 203623 h 3018155"/>
              <a:gd name="connisteX42" fmla="*/ 1386628 w 3543723"/>
              <a:gd name="connsiteY42" fmla="*/ 174413 h 3018155"/>
              <a:gd name="connisteX43" fmla="*/ 1453938 w 3543723"/>
              <a:gd name="connsiteY43" fmla="*/ 164888 h 3018155"/>
              <a:gd name="connisteX44" fmla="*/ 1540933 w 3543723"/>
              <a:gd name="connsiteY44" fmla="*/ 126788 h 3018155"/>
              <a:gd name="connisteX45" fmla="*/ 1627293 w 3543723"/>
              <a:gd name="connsiteY45" fmla="*/ 107103 h 3018155"/>
              <a:gd name="connisteX46" fmla="*/ 1704128 w 3543723"/>
              <a:gd name="connsiteY46" fmla="*/ 78528 h 3018155"/>
              <a:gd name="connisteX47" fmla="*/ 1780963 w 3543723"/>
              <a:gd name="connsiteY47" fmla="*/ 59478 h 3018155"/>
              <a:gd name="connisteX48" fmla="*/ 1848273 w 3543723"/>
              <a:gd name="connsiteY48" fmla="*/ 39793 h 3018155"/>
              <a:gd name="connisteX49" fmla="*/ 1925743 w 3543723"/>
              <a:gd name="connsiteY49" fmla="*/ 30268 h 3018155"/>
              <a:gd name="connisteX50" fmla="*/ 2012103 w 3543723"/>
              <a:gd name="connsiteY50" fmla="*/ 30268 h 3018155"/>
              <a:gd name="connisteX51" fmla="*/ 2079413 w 3543723"/>
              <a:gd name="connsiteY51" fmla="*/ 30268 h 3018155"/>
              <a:gd name="connisteX52" fmla="*/ 2156248 w 3543723"/>
              <a:gd name="connsiteY52" fmla="*/ 30268 h 3018155"/>
              <a:gd name="connisteX53" fmla="*/ 2290868 w 3543723"/>
              <a:gd name="connsiteY53" fmla="*/ 11218 h 3018155"/>
              <a:gd name="connisteX54" fmla="*/ 2358178 w 3543723"/>
              <a:gd name="connsiteY54" fmla="*/ 1693 h 3018155"/>
              <a:gd name="connisteX55" fmla="*/ 2464223 w 3543723"/>
              <a:gd name="connsiteY55" fmla="*/ 1693 h 3018155"/>
              <a:gd name="connisteX56" fmla="*/ 2560108 w 3543723"/>
              <a:gd name="connsiteY56" fmla="*/ 1693 h 3018155"/>
              <a:gd name="connisteX57" fmla="*/ 2647103 w 3543723"/>
              <a:gd name="connsiteY57" fmla="*/ 1693 h 3018155"/>
              <a:gd name="connisteX58" fmla="*/ 2742988 w 3543723"/>
              <a:gd name="connsiteY58" fmla="*/ 1693 h 3018155"/>
              <a:gd name="connisteX59" fmla="*/ 2810298 w 3543723"/>
              <a:gd name="connsiteY59" fmla="*/ 20743 h 3018155"/>
              <a:gd name="connisteX60" fmla="*/ 2887133 w 3543723"/>
              <a:gd name="connsiteY60" fmla="*/ 69003 h 3018155"/>
              <a:gd name="connisteX61" fmla="*/ 2925868 w 3543723"/>
              <a:gd name="connsiteY61" fmla="*/ 145838 h 3018155"/>
              <a:gd name="connisteX62" fmla="*/ 2974128 w 3543723"/>
              <a:gd name="connsiteY62" fmla="*/ 213148 h 3018155"/>
              <a:gd name="connisteX63" fmla="*/ 3021753 w 3543723"/>
              <a:gd name="connsiteY63" fmla="*/ 299508 h 3018155"/>
              <a:gd name="connisteX64" fmla="*/ 3050963 w 3543723"/>
              <a:gd name="connsiteY64" fmla="*/ 366818 h 3018155"/>
              <a:gd name="connisteX65" fmla="*/ 3089063 w 3543723"/>
              <a:gd name="connsiteY65" fmla="*/ 443653 h 3018155"/>
              <a:gd name="connisteX66" fmla="*/ 3108748 w 3543723"/>
              <a:gd name="connsiteY66" fmla="*/ 510963 h 3018155"/>
              <a:gd name="connisteX67" fmla="*/ 3146848 w 3543723"/>
              <a:gd name="connsiteY67" fmla="*/ 588433 h 3018155"/>
              <a:gd name="connisteX68" fmla="*/ 3156373 w 3543723"/>
              <a:gd name="connsiteY68" fmla="*/ 655743 h 3018155"/>
              <a:gd name="connisteX69" fmla="*/ 3195108 w 3543723"/>
              <a:gd name="connsiteY69" fmla="*/ 742103 h 3018155"/>
              <a:gd name="connisteX70" fmla="*/ 3223683 w 3543723"/>
              <a:gd name="connsiteY70" fmla="*/ 818938 h 3018155"/>
              <a:gd name="connisteX71" fmla="*/ 3252893 w 3543723"/>
              <a:gd name="connsiteY71" fmla="*/ 895773 h 3018155"/>
              <a:gd name="connisteX72" fmla="*/ 3281468 w 3543723"/>
              <a:gd name="connsiteY72" fmla="*/ 982768 h 3018155"/>
              <a:gd name="connisteX73" fmla="*/ 3320203 w 3543723"/>
              <a:gd name="connsiteY73" fmla="*/ 1050078 h 3018155"/>
              <a:gd name="connisteX74" fmla="*/ 3358938 w 3543723"/>
              <a:gd name="connsiteY74" fmla="*/ 1126913 h 3018155"/>
              <a:gd name="connisteX75" fmla="*/ 3377988 w 3543723"/>
              <a:gd name="connsiteY75" fmla="*/ 1203748 h 3018155"/>
              <a:gd name="connisteX76" fmla="*/ 3397038 w 3543723"/>
              <a:gd name="connsiteY76" fmla="*/ 1280583 h 3018155"/>
              <a:gd name="connisteX77" fmla="*/ 3416088 w 3543723"/>
              <a:gd name="connsiteY77" fmla="*/ 1347893 h 3018155"/>
              <a:gd name="connisteX78" fmla="*/ 3435773 w 3543723"/>
              <a:gd name="connsiteY78" fmla="*/ 1424728 h 3018155"/>
              <a:gd name="connisteX79" fmla="*/ 3464348 w 3543723"/>
              <a:gd name="connsiteY79" fmla="*/ 1530773 h 3018155"/>
              <a:gd name="connisteX80" fmla="*/ 3493558 w 3543723"/>
              <a:gd name="connsiteY80" fmla="*/ 1617133 h 3018155"/>
              <a:gd name="connisteX81" fmla="*/ 3522133 w 3543723"/>
              <a:gd name="connsiteY81" fmla="*/ 1694603 h 3018155"/>
              <a:gd name="connisteX82" fmla="*/ 3541183 w 3543723"/>
              <a:gd name="connsiteY82" fmla="*/ 1761913 h 3018155"/>
              <a:gd name="connisteX83" fmla="*/ 3541183 w 3543723"/>
              <a:gd name="connsiteY83" fmla="*/ 1829223 h 3018155"/>
              <a:gd name="connisteX84" fmla="*/ 3541183 w 3543723"/>
              <a:gd name="connsiteY84" fmla="*/ 1896533 h 3018155"/>
              <a:gd name="connisteX85" fmla="*/ 3541183 w 3543723"/>
              <a:gd name="connsiteY85" fmla="*/ 1973368 h 3018155"/>
              <a:gd name="connisteX86" fmla="*/ 3541183 w 3543723"/>
              <a:gd name="connsiteY86" fmla="*/ 2040678 h 3018155"/>
              <a:gd name="connisteX87" fmla="*/ 3541183 w 3543723"/>
              <a:gd name="connsiteY87" fmla="*/ 2117513 h 3018155"/>
              <a:gd name="connisteX88" fmla="*/ 3541183 w 3543723"/>
              <a:gd name="connsiteY88" fmla="*/ 2184823 h 3018155"/>
              <a:gd name="connisteX89" fmla="*/ 3541183 w 3543723"/>
              <a:gd name="connsiteY89" fmla="*/ 2261658 h 3018155"/>
              <a:gd name="connisteX90" fmla="*/ 3541183 w 3543723"/>
              <a:gd name="connsiteY90" fmla="*/ 2328968 h 3018155"/>
              <a:gd name="connisteX91" fmla="*/ 3512608 w 3543723"/>
              <a:gd name="connsiteY91" fmla="*/ 2396278 h 3018155"/>
              <a:gd name="connisteX92" fmla="*/ 3483398 w 3543723"/>
              <a:gd name="connsiteY92" fmla="*/ 2473113 h 3018155"/>
              <a:gd name="connisteX93" fmla="*/ 3454823 w 3543723"/>
              <a:gd name="connsiteY93" fmla="*/ 2550583 h 3018155"/>
              <a:gd name="connisteX94" fmla="*/ 3426248 w 3543723"/>
              <a:gd name="connsiteY94" fmla="*/ 2627418 h 3018155"/>
              <a:gd name="connisteX95" fmla="*/ 3387513 w 3543723"/>
              <a:gd name="connsiteY95" fmla="*/ 2704253 h 3018155"/>
              <a:gd name="connisteX96" fmla="*/ 3348778 w 3543723"/>
              <a:gd name="connsiteY96" fmla="*/ 2771563 h 3018155"/>
              <a:gd name="connisteX97" fmla="*/ 3281468 w 3543723"/>
              <a:gd name="connsiteY97" fmla="*/ 2829348 h 3018155"/>
              <a:gd name="connisteX98" fmla="*/ 3214158 w 3543723"/>
              <a:gd name="connsiteY98" fmla="*/ 2887133 h 3018155"/>
              <a:gd name="connisteX99" fmla="*/ 3127798 w 3543723"/>
              <a:gd name="connsiteY99" fmla="*/ 2944918 h 3018155"/>
              <a:gd name="connisteX100" fmla="*/ 3060488 w 3543723"/>
              <a:gd name="connsiteY100" fmla="*/ 2973493 h 3018155"/>
              <a:gd name="connisteX101" fmla="*/ 2993178 w 3543723"/>
              <a:gd name="connsiteY101" fmla="*/ 3012228 h 3018155"/>
              <a:gd name="connisteX102" fmla="*/ 2925868 w 3543723"/>
              <a:gd name="connsiteY102" fmla="*/ 3012228 h 3018155"/>
              <a:gd name="connisteX103" fmla="*/ 2858558 w 3543723"/>
              <a:gd name="connsiteY103" fmla="*/ 3012228 h 3018155"/>
              <a:gd name="connisteX104" fmla="*/ 2791248 w 3543723"/>
              <a:gd name="connsiteY104" fmla="*/ 3012228 h 3018155"/>
              <a:gd name="connisteX105" fmla="*/ 2752513 w 3543723"/>
              <a:gd name="connsiteY105" fmla="*/ 2944918 h 3018155"/>
              <a:gd name="connisteX106" fmla="*/ 2714413 w 3543723"/>
              <a:gd name="connsiteY106" fmla="*/ 2877608 h 3018155"/>
              <a:gd name="connisteX107" fmla="*/ 2675678 w 3543723"/>
              <a:gd name="connsiteY107" fmla="*/ 2810298 h 3018155"/>
              <a:gd name="connisteX108" fmla="*/ 2656628 w 3543723"/>
              <a:gd name="connsiteY108" fmla="*/ 2742988 h 3018155"/>
              <a:gd name="connisteX109" fmla="*/ 2636943 w 3543723"/>
              <a:gd name="connsiteY109" fmla="*/ 2675678 h 3018155"/>
              <a:gd name="connisteX110" fmla="*/ 2617893 w 3543723"/>
              <a:gd name="connsiteY110" fmla="*/ 2608368 h 3018155"/>
              <a:gd name="connisteX111" fmla="*/ 2598843 w 3543723"/>
              <a:gd name="connsiteY111" fmla="*/ 2540423 h 3018155"/>
              <a:gd name="connisteX112" fmla="*/ 2560108 w 3543723"/>
              <a:gd name="connsiteY112" fmla="*/ 2473113 h 3018155"/>
              <a:gd name="connisteX113" fmla="*/ 2541058 w 3543723"/>
              <a:gd name="connsiteY113" fmla="*/ 2405803 h 3018155"/>
              <a:gd name="connisteX114" fmla="*/ 2522008 w 3543723"/>
              <a:gd name="connsiteY114" fmla="*/ 2338493 h 3018155"/>
              <a:gd name="connisteX115" fmla="*/ 2492798 w 3543723"/>
              <a:gd name="connsiteY115" fmla="*/ 2261658 h 3018155"/>
              <a:gd name="connisteX116" fmla="*/ 2483273 w 3543723"/>
              <a:gd name="connsiteY116" fmla="*/ 2194348 h 3018155"/>
              <a:gd name="connisteX117" fmla="*/ 2464223 w 3543723"/>
              <a:gd name="connsiteY117" fmla="*/ 2127038 h 3018155"/>
              <a:gd name="connisteX118" fmla="*/ 2435013 w 3543723"/>
              <a:gd name="connsiteY118" fmla="*/ 2050203 h 3018155"/>
              <a:gd name="connisteX119" fmla="*/ 2415963 w 3543723"/>
              <a:gd name="connsiteY119" fmla="*/ 1973368 h 3018155"/>
              <a:gd name="connisteX120" fmla="*/ 2387388 w 3543723"/>
              <a:gd name="connsiteY120" fmla="*/ 1896533 h 3018155"/>
              <a:gd name="connisteX121" fmla="*/ 2367703 w 3543723"/>
              <a:gd name="connsiteY121" fmla="*/ 1829223 h 3018155"/>
              <a:gd name="connisteX122" fmla="*/ 2339128 w 3543723"/>
              <a:gd name="connsiteY122" fmla="*/ 1761913 h 3018155"/>
              <a:gd name="connisteX123" fmla="*/ 2300393 w 3543723"/>
              <a:gd name="connsiteY123" fmla="*/ 1694603 h 3018155"/>
              <a:gd name="connisteX124" fmla="*/ 2271818 w 3543723"/>
              <a:gd name="connsiteY124" fmla="*/ 1627293 h 3018155"/>
              <a:gd name="connisteX125" fmla="*/ 2233083 w 3543723"/>
              <a:gd name="connsiteY125" fmla="*/ 1559348 h 3018155"/>
              <a:gd name="connisteX126" fmla="*/ 2214033 w 3543723"/>
              <a:gd name="connsiteY126" fmla="*/ 1492038 h 3018155"/>
              <a:gd name="connisteX127" fmla="*/ 2185458 w 3543723"/>
              <a:gd name="connsiteY127" fmla="*/ 1424728 h 3018155"/>
              <a:gd name="connisteX128" fmla="*/ 2156248 w 3543723"/>
              <a:gd name="connsiteY128" fmla="*/ 1357418 h 3018155"/>
              <a:gd name="connisteX129" fmla="*/ 2107988 w 3543723"/>
              <a:gd name="connsiteY129" fmla="*/ 1290108 h 3018155"/>
              <a:gd name="connisteX130" fmla="*/ 2050838 w 3543723"/>
              <a:gd name="connsiteY130" fmla="*/ 1222798 h 3018155"/>
              <a:gd name="connisteX131" fmla="*/ 1982893 w 3543723"/>
              <a:gd name="connsiteY131" fmla="*/ 1184698 h 3018155"/>
              <a:gd name="connisteX132" fmla="*/ 1915583 w 3543723"/>
              <a:gd name="connsiteY132" fmla="*/ 1155488 h 3018155"/>
              <a:gd name="connisteX133" fmla="*/ 1848273 w 3543723"/>
              <a:gd name="connsiteY133" fmla="*/ 1145963 h 3018155"/>
              <a:gd name="connisteX134" fmla="*/ 1780963 w 3543723"/>
              <a:gd name="connsiteY134" fmla="*/ 1145963 h 3018155"/>
              <a:gd name="connisteX135" fmla="*/ 1713653 w 3543723"/>
              <a:gd name="connsiteY135" fmla="*/ 1136438 h 3018155"/>
              <a:gd name="connisteX136" fmla="*/ 1646343 w 3543723"/>
              <a:gd name="connsiteY136" fmla="*/ 1136438 h 3018155"/>
              <a:gd name="connisteX137" fmla="*/ 1579033 w 3543723"/>
              <a:gd name="connsiteY137" fmla="*/ 1136438 h 3018155"/>
              <a:gd name="connisteX138" fmla="*/ 1511723 w 3543723"/>
              <a:gd name="connsiteY138" fmla="*/ 1136438 h 3018155"/>
              <a:gd name="connisteX139" fmla="*/ 1444413 w 3543723"/>
              <a:gd name="connsiteY139" fmla="*/ 1145963 h 3018155"/>
              <a:gd name="connisteX140" fmla="*/ 1377103 w 3543723"/>
              <a:gd name="connsiteY140" fmla="*/ 1165013 h 3018155"/>
              <a:gd name="connisteX141" fmla="*/ 1309793 w 3543723"/>
              <a:gd name="connsiteY141" fmla="*/ 1194223 h 3018155"/>
              <a:gd name="connisteX142" fmla="*/ 1242483 w 3543723"/>
              <a:gd name="connsiteY142" fmla="*/ 1232323 h 3018155"/>
              <a:gd name="connisteX143" fmla="*/ 1175173 w 3543723"/>
              <a:gd name="connsiteY143" fmla="*/ 1271058 h 3018155"/>
              <a:gd name="connisteX144" fmla="*/ 1107863 w 3543723"/>
              <a:gd name="connsiteY144" fmla="*/ 1309793 h 3018155"/>
              <a:gd name="connisteX145" fmla="*/ 1040553 w 3543723"/>
              <a:gd name="connsiteY145" fmla="*/ 1338368 h 3018155"/>
              <a:gd name="connisteX146" fmla="*/ 992293 w 3543723"/>
              <a:gd name="connsiteY146" fmla="*/ 1405678 h 3018155"/>
              <a:gd name="connisteX147" fmla="*/ 924983 w 3543723"/>
              <a:gd name="connsiteY147" fmla="*/ 1453938 h 3018155"/>
              <a:gd name="connisteX148" fmla="*/ 857673 w 3543723"/>
              <a:gd name="connsiteY148" fmla="*/ 1463463 h 3018155"/>
              <a:gd name="connisteX149" fmla="*/ 877358 w 3543723"/>
              <a:gd name="connsiteY149" fmla="*/ 1434888 h 301815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  <a:cxn ang="0">
                <a:pos x="connisteX95" y="connsiteY95"/>
              </a:cxn>
              <a:cxn ang="0">
                <a:pos x="connisteX96" y="connsiteY96"/>
              </a:cxn>
              <a:cxn ang="0">
                <a:pos x="connisteX97" y="connsiteY97"/>
              </a:cxn>
              <a:cxn ang="0">
                <a:pos x="connisteX98" y="connsiteY98"/>
              </a:cxn>
              <a:cxn ang="0">
                <a:pos x="connisteX99" y="connsiteY99"/>
              </a:cxn>
              <a:cxn ang="0">
                <a:pos x="connisteX100" y="connsiteY100"/>
              </a:cxn>
              <a:cxn ang="0">
                <a:pos x="connisteX101" y="connsiteY101"/>
              </a:cxn>
              <a:cxn ang="0">
                <a:pos x="connisteX102" y="connsiteY102"/>
              </a:cxn>
              <a:cxn ang="0">
                <a:pos x="connisteX103" y="connsiteY103"/>
              </a:cxn>
              <a:cxn ang="0">
                <a:pos x="connisteX104" y="connsiteY104"/>
              </a:cxn>
              <a:cxn ang="0">
                <a:pos x="connisteX105" y="connsiteY105"/>
              </a:cxn>
              <a:cxn ang="0">
                <a:pos x="connisteX106" y="connsiteY106"/>
              </a:cxn>
              <a:cxn ang="0">
                <a:pos x="connisteX107" y="connsiteY107"/>
              </a:cxn>
              <a:cxn ang="0">
                <a:pos x="connisteX108" y="connsiteY108"/>
              </a:cxn>
              <a:cxn ang="0">
                <a:pos x="connisteX109" y="connsiteY109"/>
              </a:cxn>
              <a:cxn ang="0">
                <a:pos x="connisteX110" y="connsiteY110"/>
              </a:cxn>
              <a:cxn ang="0">
                <a:pos x="connisteX111" y="connsiteY111"/>
              </a:cxn>
              <a:cxn ang="0">
                <a:pos x="connisteX112" y="connsiteY112"/>
              </a:cxn>
              <a:cxn ang="0">
                <a:pos x="connisteX113" y="connsiteY113"/>
              </a:cxn>
              <a:cxn ang="0">
                <a:pos x="connisteX114" y="connsiteY114"/>
              </a:cxn>
              <a:cxn ang="0">
                <a:pos x="connisteX115" y="connsiteY115"/>
              </a:cxn>
              <a:cxn ang="0">
                <a:pos x="connisteX116" y="connsiteY116"/>
              </a:cxn>
              <a:cxn ang="0">
                <a:pos x="connisteX117" y="connsiteY117"/>
              </a:cxn>
              <a:cxn ang="0">
                <a:pos x="connisteX118" y="connsiteY118"/>
              </a:cxn>
              <a:cxn ang="0">
                <a:pos x="connisteX119" y="connsiteY119"/>
              </a:cxn>
              <a:cxn ang="0">
                <a:pos x="connisteX120" y="connsiteY120"/>
              </a:cxn>
              <a:cxn ang="0">
                <a:pos x="connisteX121" y="connsiteY121"/>
              </a:cxn>
              <a:cxn ang="0">
                <a:pos x="connisteX122" y="connsiteY122"/>
              </a:cxn>
              <a:cxn ang="0">
                <a:pos x="connisteX123" y="connsiteY123"/>
              </a:cxn>
              <a:cxn ang="0">
                <a:pos x="connisteX124" y="connsiteY124"/>
              </a:cxn>
              <a:cxn ang="0">
                <a:pos x="connisteX125" y="connsiteY125"/>
              </a:cxn>
              <a:cxn ang="0">
                <a:pos x="connisteX126" y="connsiteY126"/>
              </a:cxn>
              <a:cxn ang="0">
                <a:pos x="connisteX127" y="connsiteY127"/>
              </a:cxn>
              <a:cxn ang="0">
                <a:pos x="connisteX128" y="connsiteY128"/>
              </a:cxn>
              <a:cxn ang="0">
                <a:pos x="connisteX129" y="connsiteY129"/>
              </a:cxn>
              <a:cxn ang="0">
                <a:pos x="connisteX130" y="connsiteY130"/>
              </a:cxn>
              <a:cxn ang="0">
                <a:pos x="connisteX131" y="connsiteY131"/>
              </a:cxn>
              <a:cxn ang="0">
                <a:pos x="connisteX132" y="connsiteY132"/>
              </a:cxn>
              <a:cxn ang="0">
                <a:pos x="connisteX133" y="connsiteY133"/>
              </a:cxn>
              <a:cxn ang="0">
                <a:pos x="connisteX134" y="connsiteY134"/>
              </a:cxn>
              <a:cxn ang="0">
                <a:pos x="connisteX135" y="connsiteY135"/>
              </a:cxn>
              <a:cxn ang="0">
                <a:pos x="connisteX136" y="connsiteY136"/>
              </a:cxn>
              <a:cxn ang="0">
                <a:pos x="connisteX137" y="connsiteY137"/>
              </a:cxn>
              <a:cxn ang="0">
                <a:pos x="connisteX138" y="connsiteY138"/>
              </a:cxn>
              <a:cxn ang="0">
                <a:pos x="connisteX139" y="connsiteY139"/>
              </a:cxn>
              <a:cxn ang="0">
                <a:pos x="connisteX140" y="connsiteY140"/>
              </a:cxn>
              <a:cxn ang="0">
                <a:pos x="connisteX141" y="connsiteY141"/>
              </a:cxn>
              <a:cxn ang="0">
                <a:pos x="connisteX142" y="connsiteY142"/>
              </a:cxn>
              <a:cxn ang="0">
                <a:pos x="connisteX143" y="connsiteY143"/>
              </a:cxn>
              <a:cxn ang="0">
                <a:pos x="connisteX144" y="connsiteY144"/>
              </a:cxn>
              <a:cxn ang="0">
                <a:pos x="connisteX145" y="connsiteY145"/>
              </a:cxn>
              <a:cxn ang="0">
                <a:pos x="connisteX146" y="connsiteY146"/>
              </a:cxn>
              <a:cxn ang="0">
                <a:pos x="connisteX147" y="connsiteY147"/>
              </a:cxn>
              <a:cxn ang="0">
                <a:pos x="connisteX148" y="connsiteY148"/>
              </a:cxn>
              <a:cxn ang="0">
                <a:pos x="connisteX149" y="connsiteY149"/>
              </a:cxn>
            </a:cxnLst>
            <a:rect l="l" t="t" r="r" b="b"/>
            <a:pathLst>
              <a:path w="3543723" h="3018155">
                <a:moveTo>
                  <a:pt x="877358" y="1434888"/>
                </a:moveTo>
                <a:cubicBezTo>
                  <a:pt x="864023" y="1442508"/>
                  <a:pt x="825288" y="1475528"/>
                  <a:pt x="790363" y="1502198"/>
                </a:cubicBezTo>
                <a:cubicBezTo>
                  <a:pt x="755438" y="1528868"/>
                  <a:pt x="734483" y="1544743"/>
                  <a:pt x="704003" y="1569508"/>
                </a:cubicBezTo>
                <a:cubicBezTo>
                  <a:pt x="673523" y="1594273"/>
                  <a:pt x="663363" y="1608243"/>
                  <a:pt x="636693" y="1627293"/>
                </a:cubicBezTo>
                <a:cubicBezTo>
                  <a:pt x="610023" y="1646343"/>
                  <a:pt x="596053" y="1646343"/>
                  <a:pt x="569383" y="1665393"/>
                </a:cubicBezTo>
                <a:cubicBezTo>
                  <a:pt x="542713" y="1684443"/>
                  <a:pt x="528743" y="1702223"/>
                  <a:pt x="502073" y="1723178"/>
                </a:cubicBezTo>
                <a:cubicBezTo>
                  <a:pt x="475403" y="1744133"/>
                  <a:pt x="461433" y="1756198"/>
                  <a:pt x="434763" y="1771438"/>
                </a:cubicBezTo>
                <a:cubicBezTo>
                  <a:pt x="408093" y="1786678"/>
                  <a:pt x="396028" y="1788583"/>
                  <a:pt x="367453" y="1800013"/>
                </a:cubicBezTo>
                <a:cubicBezTo>
                  <a:pt x="338878" y="1811443"/>
                  <a:pt x="319193" y="1817793"/>
                  <a:pt x="290618" y="1829223"/>
                </a:cubicBezTo>
                <a:cubicBezTo>
                  <a:pt x="262043" y="1840653"/>
                  <a:pt x="250613" y="1848273"/>
                  <a:pt x="223308" y="1857798"/>
                </a:cubicBezTo>
                <a:cubicBezTo>
                  <a:pt x="196003" y="1867323"/>
                  <a:pt x="182668" y="1873038"/>
                  <a:pt x="155363" y="1876848"/>
                </a:cubicBezTo>
                <a:cubicBezTo>
                  <a:pt x="128058" y="1880658"/>
                  <a:pt x="101388" y="1890183"/>
                  <a:pt x="88053" y="1876848"/>
                </a:cubicBezTo>
                <a:cubicBezTo>
                  <a:pt x="74718" y="1863513"/>
                  <a:pt x="89958" y="1836208"/>
                  <a:pt x="88053" y="1809538"/>
                </a:cubicBezTo>
                <a:cubicBezTo>
                  <a:pt x="86148" y="1782868"/>
                  <a:pt x="86148" y="1768898"/>
                  <a:pt x="78528" y="1742228"/>
                </a:cubicBezTo>
                <a:cubicBezTo>
                  <a:pt x="70908" y="1715558"/>
                  <a:pt x="57573" y="1703493"/>
                  <a:pt x="49953" y="1674918"/>
                </a:cubicBezTo>
                <a:cubicBezTo>
                  <a:pt x="42333" y="1646343"/>
                  <a:pt x="48048" y="1626658"/>
                  <a:pt x="40428" y="1598083"/>
                </a:cubicBezTo>
                <a:cubicBezTo>
                  <a:pt x="32808" y="1569508"/>
                  <a:pt x="18838" y="1557443"/>
                  <a:pt x="11218" y="1530773"/>
                </a:cubicBezTo>
                <a:cubicBezTo>
                  <a:pt x="3598" y="1504103"/>
                  <a:pt x="3598" y="1490133"/>
                  <a:pt x="1693" y="1463463"/>
                </a:cubicBezTo>
                <a:cubicBezTo>
                  <a:pt x="-212" y="1436793"/>
                  <a:pt x="1693" y="1422823"/>
                  <a:pt x="1693" y="1396153"/>
                </a:cubicBezTo>
                <a:cubicBezTo>
                  <a:pt x="1693" y="1369483"/>
                  <a:pt x="1693" y="1355513"/>
                  <a:pt x="1693" y="1328843"/>
                </a:cubicBezTo>
                <a:cubicBezTo>
                  <a:pt x="1693" y="1302173"/>
                  <a:pt x="-2117" y="1290108"/>
                  <a:pt x="1693" y="1261533"/>
                </a:cubicBezTo>
                <a:cubicBezTo>
                  <a:pt x="5503" y="1232958"/>
                  <a:pt x="11218" y="1213273"/>
                  <a:pt x="20743" y="1184698"/>
                </a:cubicBezTo>
                <a:cubicBezTo>
                  <a:pt x="30268" y="1156123"/>
                  <a:pt x="38523" y="1144058"/>
                  <a:pt x="49953" y="1117388"/>
                </a:cubicBezTo>
                <a:cubicBezTo>
                  <a:pt x="61383" y="1090718"/>
                  <a:pt x="63288" y="1076748"/>
                  <a:pt x="78528" y="1050078"/>
                </a:cubicBezTo>
                <a:cubicBezTo>
                  <a:pt x="93768" y="1023408"/>
                  <a:pt x="107738" y="1009438"/>
                  <a:pt x="126788" y="982768"/>
                </a:cubicBezTo>
                <a:cubicBezTo>
                  <a:pt x="145838" y="956098"/>
                  <a:pt x="152188" y="942128"/>
                  <a:pt x="175048" y="915458"/>
                </a:cubicBezTo>
                <a:cubicBezTo>
                  <a:pt x="197908" y="888788"/>
                  <a:pt x="215688" y="872913"/>
                  <a:pt x="242358" y="848148"/>
                </a:cubicBezTo>
                <a:cubicBezTo>
                  <a:pt x="269028" y="823383"/>
                  <a:pt x="286808" y="815128"/>
                  <a:pt x="309668" y="790363"/>
                </a:cubicBezTo>
                <a:cubicBezTo>
                  <a:pt x="332528" y="765598"/>
                  <a:pt x="335068" y="747818"/>
                  <a:pt x="357928" y="723053"/>
                </a:cubicBezTo>
                <a:cubicBezTo>
                  <a:pt x="380788" y="698288"/>
                  <a:pt x="398568" y="686223"/>
                  <a:pt x="425238" y="665268"/>
                </a:cubicBezTo>
                <a:cubicBezTo>
                  <a:pt x="451908" y="644313"/>
                  <a:pt x="465878" y="634153"/>
                  <a:pt x="492548" y="617008"/>
                </a:cubicBezTo>
                <a:cubicBezTo>
                  <a:pt x="519218" y="599863"/>
                  <a:pt x="531283" y="595418"/>
                  <a:pt x="559858" y="578273"/>
                </a:cubicBezTo>
                <a:cubicBezTo>
                  <a:pt x="588433" y="561128"/>
                  <a:pt x="608118" y="545888"/>
                  <a:pt x="636693" y="530648"/>
                </a:cubicBezTo>
                <a:cubicBezTo>
                  <a:pt x="665268" y="515408"/>
                  <a:pt x="675428" y="516678"/>
                  <a:pt x="704003" y="501438"/>
                </a:cubicBezTo>
                <a:cubicBezTo>
                  <a:pt x="732578" y="486198"/>
                  <a:pt x="752263" y="470958"/>
                  <a:pt x="780838" y="453813"/>
                </a:cubicBezTo>
                <a:cubicBezTo>
                  <a:pt x="809413" y="436668"/>
                  <a:pt x="819573" y="430318"/>
                  <a:pt x="848148" y="415078"/>
                </a:cubicBezTo>
                <a:cubicBezTo>
                  <a:pt x="876723" y="399838"/>
                  <a:pt x="894503" y="393488"/>
                  <a:pt x="924983" y="376343"/>
                </a:cubicBezTo>
                <a:cubicBezTo>
                  <a:pt x="955463" y="359198"/>
                  <a:pt x="973243" y="343958"/>
                  <a:pt x="1001818" y="328718"/>
                </a:cubicBezTo>
                <a:cubicBezTo>
                  <a:pt x="1030393" y="313478"/>
                  <a:pt x="1039918" y="312843"/>
                  <a:pt x="1069128" y="299508"/>
                </a:cubicBezTo>
                <a:cubicBezTo>
                  <a:pt x="1098338" y="286173"/>
                  <a:pt x="1115483" y="274743"/>
                  <a:pt x="1146598" y="261408"/>
                </a:cubicBezTo>
                <a:cubicBezTo>
                  <a:pt x="1177713" y="248073"/>
                  <a:pt x="1191048" y="243628"/>
                  <a:pt x="1223433" y="232198"/>
                </a:cubicBezTo>
                <a:cubicBezTo>
                  <a:pt x="1255818" y="220768"/>
                  <a:pt x="1277408" y="215053"/>
                  <a:pt x="1309793" y="203623"/>
                </a:cubicBezTo>
                <a:cubicBezTo>
                  <a:pt x="1342178" y="192193"/>
                  <a:pt x="1358053" y="182033"/>
                  <a:pt x="1386628" y="174413"/>
                </a:cubicBezTo>
                <a:cubicBezTo>
                  <a:pt x="1415203" y="166793"/>
                  <a:pt x="1422823" y="174413"/>
                  <a:pt x="1453938" y="164888"/>
                </a:cubicBezTo>
                <a:cubicBezTo>
                  <a:pt x="1485053" y="155363"/>
                  <a:pt x="1506008" y="138218"/>
                  <a:pt x="1540933" y="126788"/>
                </a:cubicBezTo>
                <a:cubicBezTo>
                  <a:pt x="1575858" y="115358"/>
                  <a:pt x="1594908" y="116628"/>
                  <a:pt x="1627293" y="107103"/>
                </a:cubicBezTo>
                <a:cubicBezTo>
                  <a:pt x="1659678" y="97578"/>
                  <a:pt x="1673648" y="88053"/>
                  <a:pt x="1704128" y="78528"/>
                </a:cubicBezTo>
                <a:cubicBezTo>
                  <a:pt x="1734608" y="69003"/>
                  <a:pt x="1752388" y="67098"/>
                  <a:pt x="1780963" y="59478"/>
                </a:cubicBezTo>
                <a:cubicBezTo>
                  <a:pt x="1809538" y="51858"/>
                  <a:pt x="1819063" y="45508"/>
                  <a:pt x="1848273" y="39793"/>
                </a:cubicBezTo>
                <a:cubicBezTo>
                  <a:pt x="1877483" y="34078"/>
                  <a:pt x="1892723" y="32173"/>
                  <a:pt x="1925743" y="30268"/>
                </a:cubicBezTo>
                <a:cubicBezTo>
                  <a:pt x="1958763" y="28363"/>
                  <a:pt x="1981623" y="30268"/>
                  <a:pt x="2012103" y="30268"/>
                </a:cubicBezTo>
                <a:cubicBezTo>
                  <a:pt x="2042583" y="30268"/>
                  <a:pt x="2050838" y="30268"/>
                  <a:pt x="2079413" y="30268"/>
                </a:cubicBezTo>
                <a:cubicBezTo>
                  <a:pt x="2107988" y="30268"/>
                  <a:pt x="2113703" y="34078"/>
                  <a:pt x="2156248" y="30268"/>
                </a:cubicBezTo>
                <a:cubicBezTo>
                  <a:pt x="2198793" y="26458"/>
                  <a:pt x="2250228" y="16933"/>
                  <a:pt x="2290868" y="11218"/>
                </a:cubicBezTo>
                <a:cubicBezTo>
                  <a:pt x="2331508" y="5503"/>
                  <a:pt x="2323253" y="3598"/>
                  <a:pt x="2358178" y="1693"/>
                </a:cubicBezTo>
                <a:cubicBezTo>
                  <a:pt x="2393103" y="-212"/>
                  <a:pt x="2423583" y="1693"/>
                  <a:pt x="2464223" y="1693"/>
                </a:cubicBezTo>
                <a:cubicBezTo>
                  <a:pt x="2504863" y="1693"/>
                  <a:pt x="2523278" y="1693"/>
                  <a:pt x="2560108" y="1693"/>
                </a:cubicBezTo>
                <a:cubicBezTo>
                  <a:pt x="2596938" y="1693"/>
                  <a:pt x="2610273" y="1693"/>
                  <a:pt x="2647103" y="1693"/>
                </a:cubicBezTo>
                <a:cubicBezTo>
                  <a:pt x="2683933" y="1693"/>
                  <a:pt x="2710603" y="-2117"/>
                  <a:pt x="2742988" y="1693"/>
                </a:cubicBezTo>
                <a:cubicBezTo>
                  <a:pt x="2775373" y="5503"/>
                  <a:pt x="2781723" y="7408"/>
                  <a:pt x="2810298" y="20743"/>
                </a:cubicBezTo>
                <a:cubicBezTo>
                  <a:pt x="2838873" y="34078"/>
                  <a:pt x="2864273" y="44238"/>
                  <a:pt x="2887133" y="69003"/>
                </a:cubicBezTo>
                <a:cubicBezTo>
                  <a:pt x="2909993" y="93768"/>
                  <a:pt x="2908723" y="117263"/>
                  <a:pt x="2925868" y="145838"/>
                </a:cubicBezTo>
                <a:cubicBezTo>
                  <a:pt x="2943013" y="174413"/>
                  <a:pt x="2955078" y="182668"/>
                  <a:pt x="2974128" y="213148"/>
                </a:cubicBezTo>
                <a:cubicBezTo>
                  <a:pt x="2993178" y="243628"/>
                  <a:pt x="3006513" y="269028"/>
                  <a:pt x="3021753" y="299508"/>
                </a:cubicBezTo>
                <a:cubicBezTo>
                  <a:pt x="3036993" y="329988"/>
                  <a:pt x="3037628" y="338243"/>
                  <a:pt x="3050963" y="366818"/>
                </a:cubicBezTo>
                <a:cubicBezTo>
                  <a:pt x="3064298" y="395393"/>
                  <a:pt x="3077633" y="415078"/>
                  <a:pt x="3089063" y="443653"/>
                </a:cubicBezTo>
                <a:cubicBezTo>
                  <a:pt x="3100493" y="472228"/>
                  <a:pt x="3097318" y="481753"/>
                  <a:pt x="3108748" y="510963"/>
                </a:cubicBezTo>
                <a:cubicBezTo>
                  <a:pt x="3120178" y="540173"/>
                  <a:pt x="3137323" y="559223"/>
                  <a:pt x="3146848" y="588433"/>
                </a:cubicBezTo>
                <a:cubicBezTo>
                  <a:pt x="3156373" y="617643"/>
                  <a:pt x="3146848" y="625263"/>
                  <a:pt x="3156373" y="655743"/>
                </a:cubicBezTo>
                <a:cubicBezTo>
                  <a:pt x="3165898" y="686223"/>
                  <a:pt x="3181773" y="709718"/>
                  <a:pt x="3195108" y="742103"/>
                </a:cubicBezTo>
                <a:cubicBezTo>
                  <a:pt x="3208443" y="774488"/>
                  <a:pt x="3212253" y="788458"/>
                  <a:pt x="3223683" y="818938"/>
                </a:cubicBezTo>
                <a:cubicBezTo>
                  <a:pt x="3235113" y="849418"/>
                  <a:pt x="3241463" y="862753"/>
                  <a:pt x="3252893" y="895773"/>
                </a:cubicBezTo>
                <a:cubicBezTo>
                  <a:pt x="3264323" y="928793"/>
                  <a:pt x="3268133" y="951653"/>
                  <a:pt x="3281468" y="982768"/>
                </a:cubicBezTo>
                <a:cubicBezTo>
                  <a:pt x="3294803" y="1013883"/>
                  <a:pt x="3304963" y="1021503"/>
                  <a:pt x="3320203" y="1050078"/>
                </a:cubicBezTo>
                <a:cubicBezTo>
                  <a:pt x="3335443" y="1078653"/>
                  <a:pt x="3347508" y="1096433"/>
                  <a:pt x="3358938" y="1126913"/>
                </a:cubicBezTo>
                <a:cubicBezTo>
                  <a:pt x="3370368" y="1157393"/>
                  <a:pt x="3370368" y="1173268"/>
                  <a:pt x="3377988" y="1203748"/>
                </a:cubicBezTo>
                <a:cubicBezTo>
                  <a:pt x="3385608" y="1234228"/>
                  <a:pt x="3389418" y="1252008"/>
                  <a:pt x="3397038" y="1280583"/>
                </a:cubicBezTo>
                <a:cubicBezTo>
                  <a:pt x="3404658" y="1309158"/>
                  <a:pt x="3408468" y="1319318"/>
                  <a:pt x="3416088" y="1347893"/>
                </a:cubicBezTo>
                <a:cubicBezTo>
                  <a:pt x="3423708" y="1376468"/>
                  <a:pt x="3426248" y="1387898"/>
                  <a:pt x="3435773" y="1424728"/>
                </a:cubicBezTo>
                <a:cubicBezTo>
                  <a:pt x="3445298" y="1461558"/>
                  <a:pt x="3452918" y="1492038"/>
                  <a:pt x="3464348" y="1530773"/>
                </a:cubicBezTo>
                <a:cubicBezTo>
                  <a:pt x="3475778" y="1569508"/>
                  <a:pt x="3482128" y="1584113"/>
                  <a:pt x="3493558" y="1617133"/>
                </a:cubicBezTo>
                <a:cubicBezTo>
                  <a:pt x="3504988" y="1650153"/>
                  <a:pt x="3512608" y="1665393"/>
                  <a:pt x="3522133" y="1694603"/>
                </a:cubicBezTo>
                <a:cubicBezTo>
                  <a:pt x="3531658" y="1723813"/>
                  <a:pt x="3537373" y="1735243"/>
                  <a:pt x="3541183" y="1761913"/>
                </a:cubicBezTo>
                <a:cubicBezTo>
                  <a:pt x="3544993" y="1788583"/>
                  <a:pt x="3541183" y="1802553"/>
                  <a:pt x="3541183" y="1829223"/>
                </a:cubicBezTo>
                <a:cubicBezTo>
                  <a:pt x="3541183" y="1855893"/>
                  <a:pt x="3541183" y="1867958"/>
                  <a:pt x="3541183" y="1896533"/>
                </a:cubicBezTo>
                <a:cubicBezTo>
                  <a:pt x="3541183" y="1925108"/>
                  <a:pt x="3541183" y="1944793"/>
                  <a:pt x="3541183" y="1973368"/>
                </a:cubicBezTo>
                <a:cubicBezTo>
                  <a:pt x="3541183" y="2001943"/>
                  <a:pt x="3541183" y="2012103"/>
                  <a:pt x="3541183" y="2040678"/>
                </a:cubicBezTo>
                <a:cubicBezTo>
                  <a:pt x="3541183" y="2069253"/>
                  <a:pt x="3541183" y="2088938"/>
                  <a:pt x="3541183" y="2117513"/>
                </a:cubicBezTo>
                <a:cubicBezTo>
                  <a:pt x="3541183" y="2146088"/>
                  <a:pt x="3541183" y="2156248"/>
                  <a:pt x="3541183" y="2184823"/>
                </a:cubicBezTo>
                <a:cubicBezTo>
                  <a:pt x="3541183" y="2213398"/>
                  <a:pt x="3541183" y="2233083"/>
                  <a:pt x="3541183" y="2261658"/>
                </a:cubicBezTo>
                <a:cubicBezTo>
                  <a:pt x="3541183" y="2290233"/>
                  <a:pt x="3546898" y="2302298"/>
                  <a:pt x="3541183" y="2328968"/>
                </a:cubicBezTo>
                <a:cubicBezTo>
                  <a:pt x="3535468" y="2355638"/>
                  <a:pt x="3524038" y="2367703"/>
                  <a:pt x="3512608" y="2396278"/>
                </a:cubicBezTo>
                <a:cubicBezTo>
                  <a:pt x="3501178" y="2424853"/>
                  <a:pt x="3494828" y="2441998"/>
                  <a:pt x="3483398" y="2473113"/>
                </a:cubicBezTo>
                <a:cubicBezTo>
                  <a:pt x="3471968" y="2504228"/>
                  <a:pt x="3466253" y="2519468"/>
                  <a:pt x="3454823" y="2550583"/>
                </a:cubicBezTo>
                <a:cubicBezTo>
                  <a:pt x="3443393" y="2581698"/>
                  <a:pt x="3439583" y="2596938"/>
                  <a:pt x="3426248" y="2627418"/>
                </a:cubicBezTo>
                <a:cubicBezTo>
                  <a:pt x="3412913" y="2657898"/>
                  <a:pt x="3402753" y="2675678"/>
                  <a:pt x="3387513" y="2704253"/>
                </a:cubicBezTo>
                <a:cubicBezTo>
                  <a:pt x="3372273" y="2732828"/>
                  <a:pt x="3369733" y="2746798"/>
                  <a:pt x="3348778" y="2771563"/>
                </a:cubicBezTo>
                <a:cubicBezTo>
                  <a:pt x="3327823" y="2796328"/>
                  <a:pt x="3308138" y="2806488"/>
                  <a:pt x="3281468" y="2829348"/>
                </a:cubicBezTo>
                <a:cubicBezTo>
                  <a:pt x="3254798" y="2852208"/>
                  <a:pt x="3244638" y="2864273"/>
                  <a:pt x="3214158" y="2887133"/>
                </a:cubicBezTo>
                <a:cubicBezTo>
                  <a:pt x="3183678" y="2909993"/>
                  <a:pt x="3158278" y="2927773"/>
                  <a:pt x="3127798" y="2944918"/>
                </a:cubicBezTo>
                <a:cubicBezTo>
                  <a:pt x="3097318" y="2962063"/>
                  <a:pt x="3087158" y="2960158"/>
                  <a:pt x="3060488" y="2973493"/>
                </a:cubicBezTo>
                <a:cubicBezTo>
                  <a:pt x="3033818" y="2986828"/>
                  <a:pt x="3019848" y="3004608"/>
                  <a:pt x="2993178" y="3012228"/>
                </a:cubicBezTo>
                <a:cubicBezTo>
                  <a:pt x="2966508" y="3019848"/>
                  <a:pt x="2952538" y="3012228"/>
                  <a:pt x="2925868" y="3012228"/>
                </a:cubicBezTo>
                <a:cubicBezTo>
                  <a:pt x="2899198" y="3012228"/>
                  <a:pt x="2885228" y="3012228"/>
                  <a:pt x="2858558" y="3012228"/>
                </a:cubicBezTo>
                <a:cubicBezTo>
                  <a:pt x="2831888" y="3012228"/>
                  <a:pt x="2812203" y="3025563"/>
                  <a:pt x="2791248" y="3012228"/>
                </a:cubicBezTo>
                <a:cubicBezTo>
                  <a:pt x="2770293" y="2998893"/>
                  <a:pt x="2767753" y="2971588"/>
                  <a:pt x="2752513" y="2944918"/>
                </a:cubicBezTo>
                <a:cubicBezTo>
                  <a:pt x="2737273" y="2918248"/>
                  <a:pt x="2729653" y="2904278"/>
                  <a:pt x="2714413" y="2877608"/>
                </a:cubicBezTo>
                <a:cubicBezTo>
                  <a:pt x="2699173" y="2850938"/>
                  <a:pt x="2687108" y="2836968"/>
                  <a:pt x="2675678" y="2810298"/>
                </a:cubicBezTo>
                <a:cubicBezTo>
                  <a:pt x="2664248" y="2783628"/>
                  <a:pt x="2664248" y="2769658"/>
                  <a:pt x="2656628" y="2742988"/>
                </a:cubicBezTo>
                <a:cubicBezTo>
                  <a:pt x="2649008" y="2716318"/>
                  <a:pt x="2644563" y="2702348"/>
                  <a:pt x="2636943" y="2675678"/>
                </a:cubicBezTo>
                <a:cubicBezTo>
                  <a:pt x="2629323" y="2649008"/>
                  <a:pt x="2625513" y="2635673"/>
                  <a:pt x="2617893" y="2608368"/>
                </a:cubicBezTo>
                <a:cubicBezTo>
                  <a:pt x="2610273" y="2581063"/>
                  <a:pt x="2610273" y="2567728"/>
                  <a:pt x="2598843" y="2540423"/>
                </a:cubicBezTo>
                <a:cubicBezTo>
                  <a:pt x="2587413" y="2513118"/>
                  <a:pt x="2571538" y="2499783"/>
                  <a:pt x="2560108" y="2473113"/>
                </a:cubicBezTo>
                <a:cubicBezTo>
                  <a:pt x="2548678" y="2446443"/>
                  <a:pt x="2548678" y="2432473"/>
                  <a:pt x="2541058" y="2405803"/>
                </a:cubicBezTo>
                <a:cubicBezTo>
                  <a:pt x="2533438" y="2379133"/>
                  <a:pt x="2531533" y="2367068"/>
                  <a:pt x="2522008" y="2338493"/>
                </a:cubicBezTo>
                <a:cubicBezTo>
                  <a:pt x="2512483" y="2309918"/>
                  <a:pt x="2500418" y="2290233"/>
                  <a:pt x="2492798" y="2261658"/>
                </a:cubicBezTo>
                <a:cubicBezTo>
                  <a:pt x="2485178" y="2233083"/>
                  <a:pt x="2488988" y="2221018"/>
                  <a:pt x="2483273" y="2194348"/>
                </a:cubicBezTo>
                <a:cubicBezTo>
                  <a:pt x="2477558" y="2167678"/>
                  <a:pt x="2473748" y="2155613"/>
                  <a:pt x="2464223" y="2127038"/>
                </a:cubicBezTo>
                <a:cubicBezTo>
                  <a:pt x="2454698" y="2098463"/>
                  <a:pt x="2444538" y="2080683"/>
                  <a:pt x="2435013" y="2050203"/>
                </a:cubicBezTo>
                <a:cubicBezTo>
                  <a:pt x="2425488" y="2019723"/>
                  <a:pt x="2425488" y="2003848"/>
                  <a:pt x="2415963" y="1973368"/>
                </a:cubicBezTo>
                <a:cubicBezTo>
                  <a:pt x="2406438" y="1942888"/>
                  <a:pt x="2396913" y="1925108"/>
                  <a:pt x="2387388" y="1896533"/>
                </a:cubicBezTo>
                <a:cubicBezTo>
                  <a:pt x="2377863" y="1867958"/>
                  <a:pt x="2377228" y="1855893"/>
                  <a:pt x="2367703" y="1829223"/>
                </a:cubicBezTo>
                <a:cubicBezTo>
                  <a:pt x="2358178" y="1802553"/>
                  <a:pt x="2352463" y="1788583"/>
                  <a:pt x="2339128" y="1761913"/>
                </a:cubicBezTo>
                <a:cubicBezTo>
                  <a:pt x="2325793" y="1735243"/>
                  <a:pt x="2313728" y="1721273"/>
                  <a:pt x="2300393" y="1694603"/>
                </a:cubicBezTo>
                <a:cubicBezTo>
                  <a:pt x="2287058" y="1667933"/>
                  <a:pt x="2285153" y="1654598"/>
                  <a:pt x="2271818" y="1627293"/>
                </a:cubicBezTo>
                <a:cubicBezTo>
                  <a:pt x="2258483" y="1599988"/>
                  <a:pt x="2244513" y="1586653"/>
                  <a:pt x="2233083" y="1559348"/>
                </a:cubicBezTo>
                <a:cubicBezTo>
                  <a:pt x="2221653" y="1532043"/>
                  <a:pt x="2223558" y="1518708"/>
                  <a:pt x="2214033" y="1492038"/>
                </a:cubicBezTo>
                <a:cubicBezTo>
                  <a:pt x="2204508" y="1465368"/>
                  <a:pt x="2196888" y="1451398"/>
                  <a:pt x="2185458" y="1424728"/>
                </a:cubicBezTo>
                <a:cubicBezTo>
                  <a:pt x="2174028" y="1398058"/>
                  <a:pt x="2171488" y="1384088"/>
                  <a:pt x="2156248" y="1357418"/>
                </a:cubicBezTo>
                <a:cubicBezTo>
                  <a:pt x="2141008" y="1330748"/>
                  <a:pt x="2128943" y="1316778"/>
                  <a:pt x="2107988" y="1290108"/>
                </a:cubicBezTo>
                <a:cubicBezTo>
                  <a:pt x="2087033" y="1263438"/>
                  <a:pt x="2075603" y="1243753"/>
                  <a:pt x="2050838" y="1222798"/>
                </a:cubicBezTo>
                <a:cubicBezTo>
                  <a:pt x="2026073" y="1201843"/>
                  <a:pt x="2010198" y="1198033"/>
                  <a:pt x="1982893" y="1184698"/>
                </a:cubicBezTo>
                <a:cubicBezTo>
                  <a:pt x="1955588" y="1171363"/>
                  <a:pt x="1942253" y="1163108"/>
                  <a:pt x="1915583" y="1155488"/>
                </a:cubicBezTo>
                <a:cubicBezTo>
                  <a:pt x="1888913" y="1147868"/>
                  <a:pt x="1874943" y="1147868"/>
                  <a:pt x="1848273" y="1145963"/>
                </a:cubicBezTo>
                <a:cubicBezTo>
                  <a:pt x="1821603" y="1144058"/>
                  <a:pt x="1807633" y="1147868"/>
                  <a:pt x="1780963" y="1145963"/>
                </a:cubicBezTo>
                <a:cubicBezTo>
                  <a:pt x="1754293" y="1144058"/>
                  <a:pt x="1740323" y="1138343"/>
                  <a:pt x="1713653" y="1136438"/>
                </a:cubicBezTo>
                <a:cubicBezTo>
                  <a:pt x="1686983" y="1134533"/>
                  <a:pt x="1673013" y="1136438"/>
                  <a:pt x="1646343" y="1136438"/>
                </a:cubicBezTo>
                <a:cubicBezTo>
                  <a:pt x="1619673" y="1136438"/>
                  <a:pt x="1605703" y="1136438"/>
                  <a:pt x="1579033" y="1136438"/>
                </a:cubicBezTo>
                <a:cubicBezTo>
                  <a:pt x="1552363" y="1136438"/>
                  <a:pt x="1538393" y="1134533"/>
                  <a:pt x="1511723" y="1136438"/>
                </a:cubicBezTo>
                <a:cubicBezTo>
                  <a:pt x="1485053" y="1138343"/>
                  <a:pt x="1471083" y="1140248"/>
                  <a:pt x="1444413" y="1145963"/>
                </a:cubicBezTo>
                <a:cubicBezTo>
                  <a:pt x="1417743" y="1151678"/>
                  <a:pt x="1403773" y="1155488"/>
                  <a:pt x="1377103" y="1165013"/>
                </a:cubicBezTo>
                <a:cubicBezTo>
                  <a:pt x="1350433" y="1174538"/>
                  <a:pt x="1336463" y="1180888"/>
                  <a:pt x="1309793" y="1194223"/>
                </a:cubicBezTo>
                <a:cubicBezTo>
                  <a:pt x="1283123" y="1207558"/>
                  <a:pt x="1269153" y="1217083"/>
                  <a:pt x="1242483" y="1232323"/>
                </a:cubicBezTo>
                <a:cubicBezTo>
                  <a:pt x="1215813" y="1247563"/>
                  <a:pt x="1201843" y="1255818"/>
                  <a:pt x="1175173" y="1271058"/>
                </a:cubicBezTo>
                <a:cubicBezTo>
                  <a:pt x="1148503" y="1286298"/>
                  <a:pt x="1134533" y="1296458"/>
                  <a:pt x="1107863" y="1309793"/>
                </a:cubicBezTo>
                <a:cubicBezTo>
                  <a:pt x="1081193" y="1323128"/>
                  <a:pt x="1063413" y="1319318"/>
                  <a:pt x="1040553" y="1338368"/>
                </a:cubicBezTo>
                <a:cubicBezTo>
                  <a:pt x="1017693" y="1357418"/>
                  <a:pt x="1015153" y="1382818"/>
                  <a:pt x="992293" y="1405678"/>
                </a:cubicBezTo>
                <a:cubicBezTo>
                  <a:pt x="969433" y="1428538"/>
                  <a:pt x="951653" y="1442508"/>
                  <a:pt x="924983" y="1453938"/>
                </a:cubicBezTo>
                <a:cubicBezTo>
                  <a:pt x="898313" y="1465368"/>
                  <a:pt x="867198" y="1467273"/>
                  <a:pt x="857673" y="1463463"/>
                </a:cubicBezTo>
                <a:cubicBezTo>
                  <a:pt x="848148" y="1459653"/>
                  <a:pt x="890693" y="1427268"/>
                  <a:pt x="877358" y="1434888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题目</a:t>
            </a:r>
            <a:r>
              <a:rPr lang="zh-CN" altLang="en-US"/>
              <a:t>概况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zh-CN"/>
              <a:t>T1 </a:t>
            </a:r>
            <a:r>
              <a:rPr lang="zh-CN" altLang="en-US"/>
              <a:t>字符串</a:t>
            </a:r>
            <a:r>
              <a:rPr lang="zh-CN" altLang="en-US"/>
              <a:t>模拟</a:t>
            </a:r>
            <a:endParaRPr lang="zh-CN" altLang="en-US"/>
          </a:p>
          <a:p>
            <a:r>
              <a:rPr lang="en-US" altLang="zh-CN"/>
              <a:t>T2 </a:t>
            </a:r>
            <a:r>
              <a:rPr lang="zh-CN" altLang="en-US"/>
              <a:t>枚举</a:t>
            </a:r>
            <a:endParaRPr lang="zh-CN" altLang="en-US"/>
          </a:p>
          <a:p>
            <a:r>
              <a:rPr lang="en-US" altLang="zh-CN"/>
              <a:t>T3 </a:t>
            </a:r>
            <a:r>
              <a:rPr lang="zh-CN" altLang="en-US"/>
              <a:t>线性</a:t>
            </a:r>
            <a:r>
              <a:rPr lang="en-US" altLang="zh-CN"/>
              <a:t>DP+</a:t>
            </a:r>
            <a:r>
              <a:rPr lang="zh-CN" altLang="en-US"/>
              <a:t>优化</a:t>
            </a:r>
            <a:endParaRPr lang="zh-CN" altLang="en-US"/>
          </a:p>
          <a:p>
            <a:r>
              <a:rPr lang="en-US" altLang="zh-CN"/>
              <a:t>T4 bfs</a:t>
            </a:r>
            <a:r>
              <a:rPr lang="zh-CN" altLang="en-US"/>
              <a:t>部分分</a:t>
            </a:r>
            <a:r>
              <a:rPr lang="en-US" altLang="zh-CN"/>
              <a:t>+</a:t>
            </a:r>
            <a:r>
              <a:rPr lang="zh-CN" altLang="en-US"/>
              <a:t>树形</a:t>
            </a:r>
            <a:r>
              <a:rPr lang="en-US" altLang="zh-CN"/>
              <a:t>DP</a:t>
            </a:r>
            <a:endParaRPr lang="en-US" altLang="zh-C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T1 </a:t>
            </a:r>
            <a:r>
              <a:rPr lang="zh-CN" altLang="en-US"/>
              <a:t>打字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774190"/>
          </a:xfrm>
        </p:spPr>
        <p:txBody>
          <a:bodyPr/>
          <a:p>
            <a:r>
              <a:rPr lang="zh-CN" altLang="en-US" sz="2000"/>
              <a:t>字符串处理，注意考虑特殊情况</a:t>
            </a:r>
            <a:endParaRPr lang="zh-CN" altLang="en-US" sz="2000"/>
          </a:p>
          <a:p>
            <a:r>
              <a:rPr lang="zh-CN" altLang="en-US" sz="2000"/>
              <a:t>只有首字母大写后面只有小写字母才算名字。</a:t>
            </a:r>
            <a:endParaRPr lang="zh-CN" altLang="en-US" sz="2000"/>
          </a:p>
          <a:p>
            <a:r>
              <a:rPr lang="zh-CN" altLang="en-US" sz="2000"/>
              <a:t>单个大写字母也是名字。</a:t>
            </a:r>
            <a:endParaRPr lang="zh-CN" altLang="en-US" sz="2000"/>
          </a:p>
          <a:p>
            <a:r>
              <a:rPr lang="en-US" altLang="zh-CN" sz="2000"/>
              <a:t>aBcd</a:t>
            </a:r>
            <a:r>
              <a:rPr lang="zh-CN" altLang="en-US" sz="2000"/>
              <a:t>不是名字。</a:t>
            </a:r>
            <a:endParaRPr lang="zh-CN" altLang="en-US" sz="2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T2 </a:t>
            </a:r>
            <a:r>
              <a:rPr lang="zh-CN" altLang="en-US"/>
              <a:t>下棋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zh-CN" sz="2000" b="1"/>
              <a:t>50%</a:t>
            </a:r>
            <a:r>
              <a:rPr lang="zh-CN" altLang="en-US" sz="2000" b="1"/>
              <a:t>的数据</a:t>
            </a:r>
            <a:r>
              <a:rPr lang="zh-CN" altLang="en-US" sz="2000"/>
              <a:t>：每个格子右边和下边的两个英文字母不同</a:t>
            </a:r>
            <a:endParaRPr lang="zh-CN" altLang="en-US" sz="2000"/>
          </a:p>
          <a:p>
            <a:r>
              <a:rPr lang="zh-CN" altLang="en-US" sz="2000" b="1"/>
              <a:t>算法</a:t>
            </a:r>
            <a:r>
              <a:rPr lang="en-US" altLang="zh-CN" sz="2000" b="1"/>
              <a:t>1</a:t>
            </a:r>
            <a:r>
              <a:rPr lang="zh-CN" altLang="en-US" sz="2000"/>
              <a:t>：每次考虑右边和下边哪个英文字母更小就走哪个。</a:t>
            </a:r>
            <a:endParaRPr lang="zh-CN" altLang="en-US" sz="2000"/>
          </a:p>
          <a:p>
            <a:endParaRPr lang="zh-CN" altLang="en-US" sz="2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T2 </a:t>
            </a:r>
            <a:r>
              <a:rPr lang="zh-CN" altLang="en-US"/>
              <a:t>下棋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sz="2000" b="1"/>
              <a:t>算法</a:t>
            </a:r>
            <a:r>
              <a:rPr lang="en-US" altLang="zh-CN" sz="2000" b="1"/>
              <a:t>2</a:t>
            </a:r>
            <a:r>
              <a:rPr lang="zh-CN" altLang="en-US" sz="2000" b="1"/>
              <a:t>：搜索</a:t>
            </a:r>
            <a:r>
              <a:rPr lang="en-US" altLang="zh-CN" sz="2000" b="1"/>
              <a:t>-</a:t>
            </a:r>
            <a:r>
              <a:rPr lang="zh-CN" altLang="en-US" sz="2000" b="1"/>
              <a:t>预估</a:t>
            </a:r>
            <a:r>
              <a:rPr lang="en-US" altLang="zh-CN" sz="2000" b="1"/>
              <a:t>70</a:t>
            </a:r>
            <a:r>
              <a:rPr lang="zh-CN" altLang="en-US" sz="2000" b="1"/>
              <a:t>分</a:t>
            </a:r>
            <a:endParaRPr lang="zh-CN" altLang="en-US" sz="2000" b="1"/>
          </a:p>
          <a:p>
            <a:r>
              <a:rPr lang="en-US" altLang="zh-CN" sz="2000">
                <a:sym typeface="+mn-ea"/>
              </a:rPr>
              <a:t>ans</a:t>
            </a:r>
            <a:r>
              <a:rPr lang="zh-CN" altLang="en-US" sz="2000">
                <a:sym typeface="+mn-ea"/>
              </a:rPr>
              <a:t>为全局最小值，</a:t>
            </a:r>
            <a:r>
              <a:rPr lang="en-US" altLang="zh-CN" sz="2000">
                <a:sym typeface="+mn-ea"/>
              </a:rPr>
              <a:t>str</a:t>
            </a:r>
            <a:r>
              <a:rPr lang="zh-CN" altLang="en-US" sz="2000">
                <a:sym typeface="+mn-ea"/>
              </a:rPr>
              <a:t>为当前搜索路径拼凑的字符串</a:t>
            </a:r>
            <a:endParaRPr lang="en-US" altLang="zh-CN" sz="2000">
              <a:sym typeface="+mn-ea"/>
            </a:endParaRPr>
          </a:p>
          <a:p>
            <a:r>
              <a:rPr lang="en-US" altLang="zh-CN" sz="2000">
                <a:sym typeface="+mn-ea"/>
              </a:rPr>
              <a:t>dfs(x,y)</a:t>
            </a:r>
            <a:r>
              <a:rPr lang="zh-CN" altLang="en-US" sz="2000">
                <a:sym typeface="+mn-ea"/>
              </a:rPr>
              <a:t>代表目前正位于坐标</a:t>
            </a:r>
            <a:r>
              <a:rPr lang="en-US" altLang="zh-CN" sz="2000">
                <a:sym typeface="+mn-ea"/>
              </a:rPr>
              <a:t>x</a:t>
            </a:r>
            <a:r>
              <a:rPr lang="zh-CN" altLang="en-US" sz="2000">
                <a:sym typeface="+mn-ea"/>
              </a:rPr>
              <a:t>，</a:t>
            </a:r>
            <a:r>
              <a:rPr lang="en-US" altLang="zh-CN" sz="2000">
                <a:sym typeface="+mn-ea"/>
              </a:rPr>
              <a:t>y</a:t>
            </a:r>
            <a:endParaRPr lang="en-US" altLang="zh-CN" sz="2000"/>
          </a:p>
          <a:p>
            <a:r>
              <a:rPr lang="zh-CN" altLang="en-US" sz="2000">
                <a:sym typeface="+mn-ea"/>
              </a:rPr>
              <a:t>若</a:t>
            </a:r>
            <a:r>
              <a:rPr lang="en-US" altLang="zh-CN" sz="2000">
                <a:sym typeface="+mn-ea"/>
              </a:rPr>
              <a:t>x=n</a:t>
            </a:r>
            <a:r>
              <a:rPr lang="zh-CN" altLang="en-US" sz="2000">
                <a:sym typeface="+mn-ea"/>
              </a:rPr>
              <a:t>且</a:t>
            </a:r>
            <a:r>
              <a:rPr lang="en-US" altLang="zh-CN" sz="2000">
                <a:sym typeface="+mn-ea"/>
              </a:rPr>
              <a:t>y=m,</a:t>
            </a:r>
            <a:r>
              <a:rPr lang="zh-CN" altLang="en-US" sz="2000">
                <a:sym typeface="+mn-ea"/>
              </a:rPr>
              <a:t>检查</a:t>
            </a:r>
            <a:r>
              <a:rPr lang="en-US" altLang="zh-CN" sz="2000">
                <a:sym typeface="+mn-ea"/>
              </a:rPr>
              <a:t>str</a:t>
            </a:r>
            <a:r>
              <a:rPr lang="zh-CN" altLang="en-US" sz="2000">
                <a:sym typeface="+mn-ea"/>
              </a:rPr>
              <a:t>与</a:t>
            </a:r>
            <a:r>
              <a:rPr lang="en-US" altLang="zh-CN" sz="2000">
                <a:sym typeface="+mn-ea"/>
              </a:rPr>
              <a:t>ans</a:t>
            </a:r>
            <a:r>
              <a:rPr lang="zh-CN" altLang="en-US" sz="2000">
                <a:sym typeface="+mn-ea"/>
              </a:rPr>
              <a:t>的字典序，更新答案。</a:t>
            </a:r>
            <a:endParaRPr lang="zh-CN" altLang="en-US" sz="2000"/>
          </a:p>
          <a:p>
            <a:r>
              <a:rPr lang="zh-CN" altLang="en-US" sz="2000"/>
              <a:t>调整搜索顺序：优先走</a:t>
            </a:r>
            <a:r>
              <a:rPr lang="en-US" altLang="zh-CN" sz="2000"/>
              <a:t>ASCII</a:t>
            </a:r>
            <a:r>
              <a:rPr lang="zh-CN" altLang="en-US" sz="2000"/>
              <a:t>码小的</a:t>
            </a:r>
            <a:r>
              <a:rPr lang="zh-CN" altLang="en-US" sz="2000"/>
              <a:t>位置</a:t>
            </a:r>
            <a:endParaRPr lang="zh-CN" altLang="en-US" sz="2000"/>
          </a:p>
          <a:p>
            <a:r>
              <a:rPr lang="zh-CN" altLang="en-US" sz="2000"/>
              <a:t>剪枝优化：若</a:t>
            </a:r>
            <a:r>
              <a:rPr lang="en-US" altLang="zh-CN" sz="2000"/>
              <a:t>str</a:t>
            </a:r>
            <a:r>
              <a:rPr lang="zh-CN" altLang="en-US" sz="2000"/>
              <a:t>已经大于</a:t>
            </a:r>
            <a:r>
              <a:rPr lang="en-US" altLang="zh-CN" sz="2000"/>
              <a:t>ans</a:t>
            </a:r>
            <a:r>
              <a:rPr lang="zh-CN" altLang="en-US" sz="2000"/>
              <a:t>的字典序，剪</a:t>
            </a:r>
            <a:r>
              <a:rPr lang="zh-CN" altLang="en-US" sz="2000"/>
              <a:t>枝。</a:t>
            </a:r>
            <a:endParaRPr lang="en-US" altLang="zh-CN" sz="2000"/>
          </a:p>
          <a:p>
            <a:endParaRPr lang="zh-CN" altLang="en-US" sz="2000"/>
          </a:p>
          <a:p>
            <a:endParaRPr lang="zh-CN" altLang="en-US"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T2 </a:t>
            </a:r>
            <a:r>
              <a:rPr lang="zh-CN" altLang="en-US"/>
              <a:t>下棋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367280"/>
          </a:xfrm>
        </p:spPr>
        <p:txBody>
          <a:bodyPr>
            <a:normAutofit/>
          </a:bodyPr>
          <a:p>
            <a:r>
              <a:rPr lang="en-US" sz="2000" b="1"/>
              <a:t>100%</a:t>
            </a:r>
            <a:r>
              <a:rPr lang="zh-CN" altLang="en-US" sz="2000" b="1"/>
              <a:t>的数据，</a:t>
            </a:r>
            <a:r>
              <a:rPr lang="en-US" altLang="zh-CN" sz="2000" b="1"/>
              <a:t>n</a:t>
            </a:r>
            <a:r>
              <a:rPr lang="zh-CN" altLang="en-US" sz="2000" b="1"/>
              <a:t>，</a:t>
            </a:r>
            <a:r>
              <a:rPr lang="en-US" altLang="zh-CN" sz="2000" b="1"/>
              <a:t>m&lt;=2000</a:t>
            </a:r>
            <a:endParaRPr lang="en-US" altLang="zh-CN" sz="2000" b="1"/>
          </a:p>
          <a:p>
            <a:r>
              <a:rPr lang="zh-CN" altLang="en-US" sz="2000"/>
              <a:t>当一个位置的后续两个位置字母是不一样时，直接考虑选</a:t>
            </a:r>
            <a:r>
              <a:rPr lang="en-US" altLang="zh-CN" sz="2000"/>
              <a:t>ASCII</a:t>
            </a:r>
            <a:r>
              <a:rPr lang="zh-CN" altLang="en-US" sz="2000"/>
              <a:t>码较小的位置。只有当两个位置字母一样时，才需向后探查。</a:t>
            </a:r>
            <a:endParaRPr lang="zh-CN" altLang="en-US" sz="2000"/>
          </a:p>
          <a:p>
            <a:r>
              <a:rPr lang="zh-CN" altLang="en-US" sz="2000"/>
              <a:t>每走</a:t>
            </a:r>
            <a:r>
              <a:rPr lang="en-US" altLang="zh-CN" sz="2000"/>
              <a:t>1</a:t>
            </a:r>
            <a:r>
              <a:rPr lang="zh-CN" altLang="en-US" sz="2000"/>
              <a:t>步，可以到达的位置都在一条斜线上，当到达第</a:t>
            </a:r>
            <a:r>
              <a:rPr lang="en-US" altLang="zh-CN" sz="2000"/>
              <a:t>3</a:t>
            </a:r>
            <a:r>
              <a:rPr lang="zh-CN" altLang="en-US" sz="2000"/>
              <a:t>条斜线时，就只有一种选择</a:t>
            </a:r>
            <a:r>
              <a:rPr lang="en-US" altLang="zh-CN" sz="2000"/>
              <a:t>a</a:t>
            </a:r>
            <a:r>
              <a:rPr lang="zh-CN" altLang="en-US" sz="2000"/>
              <a:t>。</a:t>
            </a:r>
            <a:endParaRPr lang="zh-CN" altLang="en-US" sz="2000"/>
          </a:p>
          <a:p>
            <a:r>
              <a:rPr lang="zh-CN" altLang="en-US" sz="2000"/>
              <a:t>我们可以按层扩展，将每一层的有用结点保留，由这些有用</a:t>
            </a:r>
            <a:r>
              <a:rPr lang="en-US" altLang="zh-CN" sz="2000"/>
              <a:t> </a:t>
            </a:r>
            <a:r>
              <a:rPr lang="zh-CN" altLang="en-US" sz="2000"/>
              <a:t>结点继续</a:t>
            </a:r>
            <a:r>
              <a:rPr lang="zh-CN" altLang="en-US" sz="2000"/>
              <a:t>扩展。</a:t>
            </a:r>
            <a:endParaRPr lang="zh-CN" altLang="en-US" sz="2000"/>
          </a:p>
          <a:p>
            <a:endParaRPr lang="zh-CN" altLang="en-US" sz="2000"/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8338820" y="4217670"/>
          <a:ext cx="3014980" cy="2139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3745"/>
                <a:gridCol w="753745"/>
                <a:gridCol w="753745"/>
                <a:gridCol w="753745"/>
              </a:tblGrid>
              <a:tr h="54229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altLang="zh-CN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altLang="zh-CN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altLang="zh-CN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altLang="zh-CN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3213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altLang="zh-CN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altLang="zh-CN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highlight>
                            <a:srgbClr val="FFFF00"/>
                          </a:highlight>
                        </a:rPr>
                        <a:t>a</a:t>
                      </a:r>
                      <a:endParaRPr lang="en-US" altLang="zh-CN" b="1">
                        <a:highlight>
                          <a:srgbClr val="FFFF00"/>
                        </a:highlight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/>
                        <a:t>d</a:t>
                      </a:r>
                      <a:endParaRPr lang="en-US" altLang="zh-CN" b="1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3276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altLang="zh-CN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</a:rPr>
                        <a:t>k</a:t>
                      </a:r>
                      <a:endParaRPr lang="en-US" altLang="zh-CN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highlight>
                            <a:srgbClr val="FFFF00"/>
                          </a:highlight>
                        </a:rPr>
                        <a:t>b</a:t>
                      </a:r>
                      <a:endParaRPr lang="en-US" altLang="zh-CN" b="1">
                        <a:highlight>
                          <a:srgbClr val="FFFF00"/>
                        </a:highlight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/>
                        <a:t>c</a:t>
                      </a:r>
                      <a:endParaRPr lang="en-US" altLang="zh-CN" b="1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3213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/>
                        <a:t>f</a:t>
                      </a:r>
                      <a:endParaRPr lang="en-US" altLang="zh-CN" b="1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/>
                        <a:t>a</a:t>
                      </a:r>
                      <a:endParaRPr lang="en-US" altLang="zh-CN" b="1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highlight>
                            <a:srgbClr val="FFFF00"/>
                          </a:highlight>
                        </a:rPr>
                        <a:t>a</a:t>
                      </a:r>
                      <a:endParaRPr lang="en-US" altLang="zh-CN" b="1">
                        <a:highlight>
                          <a:srgbClr val="FFFF00"/>
                        </a:highlight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highlight>
                            <a:srgbClr val="FFFF00"/>
                          </a:highlight>
                        </a:rPr>
                        <a:t>e</a:t>
                      </a:r>
                      <a:endParaRPr lang="en-US" altLang="zh-CN" b="1">
                        <a:highlight>
                          <a:srgbClr val="FFFF00"/>
                        </a:highlight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5" name="直接连接符 4"/>
          <p:cNvCxnSpPr/>
          <p:nvPr/>
        </p:nvCxnSpPr>
        <p:spPr>
          <a:xfrm flipH="1">
            <a:off x="8166735" y="4116070"/>
            <a:ext cx="1625600" cy="10001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8293735" y="4202430"/>
            <a:ext cx="2210435" cy="14643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8338820" y="4192905"/>
            <a:ext cx="2896235" cy="207200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108075" y="3971925"/>
            <a:ext cx="138112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a</a:t>
            </a:r>
            <a:endParaRPr lang="en-US" altLang="zh-CN"/>
          </a:p>
          <a:p>
            <a:r>
              <a:rPr lang="en-US" altLang="zh-CN"/>
              <a:t>b b</a:t>
            </a:r>
            <a:endParaRPr lang="en-US" altLang="zh-CN"/>
          </a:p>
          <a:p>
            <a:r>
              <a:rPr lang="en-US" altLang="zh-CN"/>
              <a:t>c  c  c</a:t>
            </a:r>
            <a:endParaRPr lang="en-US" altLang="zh-CN"/>
          </a:p>
          <a:p>
            <a:r>
              <a:rPr lang="en-US" altLang="zh-CN"/>
              <a:t>a</a:t>
            </a:r>
            <a:endParaRPr lang="en-US" altLang="zh-CN"/>
          </a:p>
          <a:p>
            <a:r>
              <a:rPr lang="en-US" altLang="zh-CN"/>
              <a:t>b</a:t>
            </a:r>
            <a:endParaRPr lang="en-US" altLang="zh-CN"/>
          </a:p>
          <a:p>
            <a:r>
              <a:rPr lang="en-US" altLang="zh-CN"/>
              <a:t>a</a:t>
            </a:r>
            <a:endParaRPr lang="en-US" altLang="zh-CN"/>
          </a:p>
          <a:p>
            <a:r>
              <a:rPr lang="en-US" altLang="zh-CN"/>
              <a:t>e</a:t>
            </a:r>
            <a:endParaRPr lang="en-US" altLang="zh-CN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T2 </a:t>
            </a:r>
            <a:r>
              <a:rPr lang="zh-CN" altLang="en-US"/>
              <a:t>下棋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31360"/>
          </a:xfrm>
        </p:spPr>
        <p:txBody>
          <a:bodyPr>
            <a:normAutofit lnSpcReduction="20000"/>
          </a:bodyPr>
          <a:p>
            <a:r>
              <a:rPr lang="en-US" sz="2000" b="1"/>
              <a:t>100%</a:t>
            </a:r>
            <a:r>
              <a:rPr lang="zh-CN" altLang="en-US" sz="2000" b="1"/>
              <a:t>的数据，</a:t>
            </a:r>
            <a:r>
              <a:rPr lang="en-US" altLang="zh-CN" sz="2000" b="1"/>
              <a:t>n</a:t>
            </a:r>
            <a:r>
              <a:rPr lang="zh-CN" altLang="en-US" sz="2000" b="1"/>
              <a:t>，</a:t>
            </a:r>
            <a:r>
              <a:rPr lang="en-US" altLang="zh-CN" sz="2000" b="1"/>
              <a:t>m&lt;=2000</a:t>
            </a:r>
            <a:endParaRPr lang="en-US" altLang="zh-CN" sz="2000" b="1"/>
          </a:p>
          <a:p>
            <a:r>
              <a:rPr lang="zh-CN" altLang="en-US" sz="2000"/>
              <a:t>设</a:t>
            </a:r>
            <a:r>
              <a:rPr lang="en-US" altLang="zh-CN" sz="2000"/>
              <a:t>vis[i][j]</a:t>
            </a:r>
            <a:r>
              <a:rPr lang="zh-CN" altLang="en-US" sz="2000"/>
              <a:t>用于标记</a:t>
            </a:r>
            <a:r>
              <a:rPr lang="en-US" altLang="zh-CN" sz="2000"/>
              <a:t>1</a:t>
            </a:r>
            <a:r>
              <a:rPr lang="zh-CN" altLang="en-US" sz="2000"/>
              <a:t>个结点是否</a:t>
            </a:r>
            <a:r>
              <a:rPr lang="zh-CN" altLang="en-US" sz="2000"/>
              <a:t>入队。队列</a:t>
            </a:r>
            <a:r>
              <a:rPr lang="en-US" altLang="zh-CN" sz="2000"/>
              <a:t>q1,q2 {x,y}</a:t>
            </a:r>
            <a:r>
              <a:rPr lang="zh-CN" altLang="en-US" sz="2000"/>
              <a:t>用于存储每一层有用的</a:t>
            </a:r>
            <a:r>
              <a:rPr lang="zh-CN" altLang="en-US" sz="2000"/>
              <a:t>结点。</a:t>
            </a:r>
            <a:endParaRPr lang="zh-CN" altLang="en-US" sz="2000"/>
          </a:p>
          <a:p>
            <a:r>
              <a:rPr lang="zh-CN" altLang="en-US" sz="2000"/>
              <a:t>每走</a:t>
            </a:r>
            <a:r>
              <a:rPr lang="en-US" altLang="zh-CN" sz="2000"/>
              <a:t>1</a:t>
            </a:r>
            <a:r>
              <a:rPr lang="zh-CN" altLang="en-US" sz="2000"/>
              <a:t>步，就会到达新的一层，共</a:t>
            </a:r>
            <a:r>
              <a:rPr lang="en-US" altLang="zh-CN" sz="2000"/>
              <a:t>n+m-2</a:t>
            </a:r>
            <a:r>
              <a:rPr lang="zh-CN" altLang="en-US" sz="2000"/>
              <a:t>层。</a:t>
            </a:r>
            <a:endParaRPr lang="zh-CN" altLang="en-US" sz="2000"/>
          </a:p>
          <a:p>
            <a:r>
              <a:rPr lang="zh-CN" altLang="en-US" sz="2000"/>
              <a:t>初始时</a:t>
            </a:r>
            <a:r>
              <a:rPr lang="en-US" altLang="zh-CN" sz="2000"/>
              <a:t>vis[1][1]=1</a:t>
            </a:r>
            <a:r>
              <a:rPr lang="zh-CN" altLang="en-US" sz="2000"/>
              <a:t>，结点</a:t>
            </a:r>
            <a:r>
              <a:rPr lang="en-US" altLang="zh-CN" sz="2000"/>
              <a:t>{1,1}</a:t>
            </a:r>
            <a:r>
              <a:rPr lang="zh-CN" altLang="en-US" sz="2000"/>
              <a:t>入队</a:t>
            </a:r>
            <a:r>
              <a:rPr lang="en-US" altLang="zh-CN" sz="2000"/>
              <a:t>q1</a:t>
            </a:r>
            <a:r>
              <a:rPr lang="zh-CN" altLang="en-US" sz="2000"/>
              <a:t>，</a:t>
            </a:r>
            <a:r>
              <a:rPr lang="en-US" altLang="zh-CN" sz="2000"/>
              <a:t>mx</a:t>
            </a:r>
            <a:r>
              <a:rPr lang="zh-CN" altLang="en-US" sz="2000"/>
              <a:t>记录第</a:t>
            </a:r>
            <a:r>
              <a:rPr lang="en-US" altLang="zh-CN" sz="2000"/>
              <a:t>i</a:t>
            </a:r>
            <a:r>
              <a:rPr lang="zh-CN" altLang="en-US" sz="2000"/>
              <a:t>层最小值字母初始时</a:t>
            </a:r>
            <a:r>
              <a:rPr lang="en-US" altLang="zh-CN" sz="2000"/>
              <a:t>mx=a[1][1]</a:t>
            </a:r>
            <a:endParaRPr lang="zh-CN" altLang="en-US" sz="2000"/>
          </a:p>
          <a:p>
            <a:r>
              <a:rPr lang="en-US" sz="1600"/>
              <a:t>for i=2 to n+m-2:</a:t>
            </a:r>
            <a:endParaRPr lang="en-US" sz="1600"/>
          </a:p>
          <a:p>
            <a:pPr lvl="1"/>
            <a:r>
              <a:rPr lang="zh-CN" altLang="en-US" sz="1600"/>
              <a:t>如果</a:t>
            </a:r>
            <a:r>
              <a:rPr lang="en-US" altLang="zh-CN" sz="1600"/>
              <a:t>i</a:t>
            </a:r>
            <a:r>
              <a:rPr lang="zh-CN" altLang="en-US" sz="1600"/>
              <a:t>为偶数</a:t>
            </a:r>
            <a:endParaRPr lang="zh-CN" altLang="en-US" sz="1600"/>
          </a:p>
          <a:p>
            <a:pPr lvl="2"/>
            <a:r>
              <a:rPr lang="zh-CN" altLang="en-US" sz="1600"/>
              <a:t>清空</a:t>
            </a:r>
            <a:r>
              <a:rPr lang="en-US" altLang="zh-CN" sz="1600"/>
              <a:t>q2</a:t>
            </a:r>
            <a:endParaRPr lang="zh-CN" altLang="en-US" sz="1600"/>
          </a:p>
          <a:p>
            <a:pPr lvl="2"/>
            <a:r>
              <a:rPr lang="zh-CN" altLang="en-US" sz="1600"/>
              <a:t>将</a:t>
            </a:r>
            <a:r>
              <a:rPr lang="en-US" altLang="zh-CN" sz="1600"/>
              <a:t>q1</a:t>
            </a:r>
            <a:r>
              <a:rPr lang="zh-CN" altLang="en-US" sz="1600"/>
              <a:t>中的所有结点取出</a:t>
            </a:r>
            <a:endParaRPr lang="zh-CN" altLang="en-US" sz="1600"/>
          </a:p>
          <a:p>
            <a:pPr lvl="3"/>
            <a:r>
              <a:rPr lang="zh-CN" altLang="en-US" sz="1440"/>
              <a:t>如果结点字母等于记录的最小值</a:t>
            </a:r>
            <a:r>
              <a:rPr lang="en-US" altLang="zh-CN" sz="1440"/>
              <a:t>mx</a:t>
            </a:r>
            <a:r>
              <a:rPr lang="zh-CN" altLang="en-US" sz="1440"/>
              <a:t>则扩展结点放入</a:t>
            </a:r>
            <a:r>
              <a:rPr lang="en-US" altLang="zh-CN" sz="1440"/>
              <a:t>q2</a:t>
            </a:r>
            <a:endParaRPr lang="zh-CN" altLang="en-US" sz="1440"/>
          </a:p>
          <a:p>
            <a:pPr lvl="3"/>
            <a:r>
              <a:rPr lang="zh-CN" altLang="en-US" sz="1440"/>
              <a:t>记录放入</a:t>
            </a:r>
            <a:r>
              <a:rPr lang="en-US" altLang="zh-CN" sz="1440"/>
              <a:t>q2</a:t>
            </a:r>
            <a:r>
              <a:rPr lang="zh-CN" altLang="en-US" sz="1440"/>
              <a:t>的字母最小值</a:t>
            </a:r>
            <a:r>
              <a:rPr lang="en-US" altLang="zh-CN" sz="1440"/>
              <a:t>my</a:t>
            </a:r>
            <a:endParaRPr lang="zh-CN" altLang="en-US" sz="1440"/>
          </a:p>
          <a:p>
            <a:pPr lvl="1"/>
            <a:r>
              <a:rPr lang="zh-CN" altLang="en-US" sz="1600"/>
              <a:t>如果</a:t>
            </a:r>
            <a:r>
              <a:rPr lang="en-US" altLang="zh-CN" sz="1600"/>
              <a:t>i</a:t>
            </a:r>
            <a:r>
              <a:rPr lang="zh-CN" altLang="en-US" sz="1600"/>
              <a:t>为奇数</a:t>
            </a:r>
            <a:endParaRPr lang="zh-CN" altLang="en-US" sz="1600"/>
          </a:p>
          <a:p>
            <a:pPr lvl="2"/>
            <a:r>
              <a:rPr lang="zh-CN" altLang="en-US" sz="1600"/>
              <a:t>清空</a:t>
            </a:r>
            <a:r>
              <a:rPr lang="en-US" altLang="zh-CN" sz="1600"/>
              <a:t>q1</a:t>
            </a:r>
            <a:endParaRPr lang="en-US" altLang="zh-CN" sz="1600"/>
          </a:p>
          <a:p>
            <a:pPr lvl="2"/>
            <a:r>
              <a:rPr lang="zh-CN" altLang="en-US" sz="1600"/>
              <a:t>将</a:t>
            </a:r>
            <a:r>
              <a:rPr lang="en-US" altLang="zh-CN" sz="1600"/>
              <a:t>q2</a:t>
            </a:r>
            <a:r>
              <a:rPr lang="zh-CN" altLang="en-US" sz="1600"/>
              <a:t>中的所有结点取出</a:t>
            </a:r>
            <a:endParaRPr lang="zh-CN" altLang="en-US" sz="1600"/>
          </a:p>
          <a:p>
            <a:pPr lvl="3"/>
            <a:r>
              <a:rPr lang="zh-CN" altLang="en-US" sz="1440">
                <a:sym typeface="+mn-ea"/>
              </a:rPr>
              <a:t>如果结点字母等于记录的最小值</a:t>
            </a:r>
            <a:r>
              <a:rPr lang="en-US" altLang="zh-CN" sz="1440">
                <a:sym typeface="+mn-ea"/>
              </a:rPr>
              <a:t>mx</a:t>
            </a:r>
            <a:r>
              <a:rPr lang="zh-CN" altLang="en-US" sz="1440">
                <a:sym typeface="+mn-ea"/>
              </a:rPr>
              <a:t>则扩展结点放入</a:t>
            </a:r>
            <a:r>
              <a:rPr lang="en-US" altLang="zh-CN" sz="1440">
                <a:sym typeface="+mn-ea"/>
              </a:rPr>
              <a:t>q2</a:t>
            </a:r>
            <a:endParaRPr lang="zh-CN" altLang="en-US" sz="1440"/>
          </a:p>
          <a:p>
            <a:pPr lvl="3"/>
            <a:r>
              <a:rPr lang="zh-CN" altLang="en-US" sz="1440">
                <a:sym typeface="+mn-ea"/>
              </a:rPr>
              <a:t>记录放入</a:t>
            </a:r>
            <a:r>
              <a:rPr lang="en-US" altLang="zh-CN" sz="1440">
                <a:sym typeface="+mn-ea"/>
              </a:rPr>
              <a:t>q2</a:t>
            </a:r>
            <a:r>
              <a:rPr lang="zh-CN" altLang="en-US" sz="1440">
                <a:sym typeface="+mn-ea"/>
              </a:rPr>
              <a:t>的字母最小值</a:t>
            </a:r>
            <a:r>
              <a:rPr lang="en-US" altLang="zh-CN" sz="1440">
                <a:sym typeface="+mn-ea"/>
              </a:rPr>
              <a:t>my</a:t>
            </a:r>
            <a:endParaRPr lang="en-US" altLang="zh-CN" sz="1440">
              <a:sym typeface="+mn-ea"/>
            </a:endParaRPr>
          </a:p>
          <a:p>
            <a:pPr lvl="1"/>
            <a:r>
              <a:rPr lang="en-US" altLang="zh-CN" sz="1920">
                <a:sym typeface="+mn-ea"/>
              </a:rPr>
              <a:t>mx=my</a:t>
            </a:r>
            <a:endParaRPr lang="zh-CN" altLang="en-US" sz="1920"/>
          </a:p>
          <a:p>
            <a:pPr lvl="2"/>
            <a:endParaRPr lang="zh-CN" altLang="en-US" sz="1600"/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8973820" y="4544695"/>
          <a:ext cx="3014980" cy="2139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3745"/>
                <a:gridCol w="753745"/>
                <a:gridCol w="753745"/>
                <a:gridCol w="753745"/>
              </a:tblGrid>
              <a:tr h="54229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altLang="zh-CN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altLang="zh-CN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altLang="zh-CN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altLang="zh-CN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3213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altLang="zh-CN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altLang="zh-CN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highlight>
                            <a:srgbClr val="FFFF00"/>
                          </a:highlight>
                        </a:rPr>
                        <a:t>a</a:t>
                      </a:r>
                      <a:endParaRPr lang="en-US" altLang="zh-CN" b="1">
                        <a:highlight>
                          <a:srgbClr val="FFFF00"/>
                        </a:highlight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/>
                        <a:t>d</a:t>
                      </a:r>
                      <a:endParaRPr lang="en-US" altLang="zh-CN" b="1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3276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altLang="zh-CN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solidFill>
                            <a:schemeClr val="tx1"/>
                          </a:solidFill>
                        </a:rPr>
                        <a:t>k</a:t>
                      </a:r>
                      <a:endParaRPr lang="en-US" altLang="zh-CN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highlight>
                            <a:srgbClr val="FFFF00"/>
                          </a:highlight>
                        </a:rPr>
                        <a:t>b</a:t>
                      </a:r>
                      <a:endParaRPr lang="en-US" altLang="zh-CN" b="1">
                        <a:highlight>
                          <a:srgbClr val="FFFF00"/>
                        </a:highlight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/>
                        <a:t>c</a:t>
                      </a:r>
                      <a:endParaRPr lang="en-US" altLang="zh-CN" b="1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3213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/>
                        <a:t>f</a:t>
                      </a:r>
                      <a:endParaRPr lang="en-US" altLang="zh-CN" b="1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/>
                        <a:t>a</a:t>
                      </a:r>
                      <a:endParaRPr lang="en-US" altLang="zh-CN" b="1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highlight>
                            <a:srgbClr val="FFFF00"/>
                          </a:highlight>
                        </a:rPr>
                        <a:t>a</a:t>
                      </a:r>
                      <a:endParaRPr lang="en-US" altLang="zh-CN" b="1">
                        <a:highlight>
                          <a:srgbClr val="FFFF00"/>
                        </a:highlight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b="1">
                          <a:highlight>
                            <a:srgbClr val="FFFF00"/>
                          </a:highlight>
                        </a:rPr>
                        <a:t>e</a:t>
                      </a:r>
                      <a:endParaRPr lang="en-US" altLang="zh-CN" b="1">
                        <a:highlight>
                          <a:srgbClr val="FFFF00"/>
                        </a:highlight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5" name="直接连接符 4"/>
          <p:cNvCxnSpPr/>
          <p:nvPr/>
        </p:nvCxnSpPr>
        <p:spPr>
          <a:xfrm flipH="1">
            <a:off x="8801735" y="4443095"/>
            <a:ext cx="1625600" cy="10001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8928735" y="4529455"/>
            <a:ext cx="2210435" cy="146431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8973820" y="4519930"/>
            <a:ext cx="2896235" cy="207200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T3 </a:t>
            </a:r>
            <a:r>
              <a:rPr lang="zh-CN" altLang="en-US"/>
              <a:t>分钱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sz="2000" b="1"/>
              <a:t>对于</a:t>
            </a:r>
            <a:r>
              <a:rPr lang="en-US" altLang="zh-CN" sz="2000" b="1"/>
              <a:t>50%</a:t>
            </a:r>
            <a:r>
              <a:rPr lang="zh-CN" altLang="en-US" sz="2000" b="1"/>
              <a:t>的数据：</a:t>
            </a:r>
            <a:r>
              <a:rPr lang="en-US" altLang="zh-CN" sz="2000" b="1"/>
              <a:t>n&lt;=13</a:t>
            </a:r>
            <a:endParaRPr lang="en-US" altLang="zh-CN" sz="2000" b="1"/>
          </a:p>
          <a:p>
            <a:r>
              <a:rPr lang="zh-CN" altLang="en-US" sz="2000"/>
              <a:t>可以保留搜索每一张钞票，分给</a:t>
            </a:r>
            <a:r>
              <a:rPr lang="en-US" altLang="zh-CN" sz="2000"/>
              <a:t>A</a:t>
            </a:r>
            <a:r>
              <a:rPr lang="zh-CN" altLang="en-US" sz="2000"/>
              <a:t>，分给</a:t>
            </a:r>
            <a:r>
              <a:rPr lang="en-US" altLang="zh-CN" sz="2000"/>
              <a:t>B</a:t>
            </a:r>
            <a:r>
              <a:rPr lang="zh-CN" altLang="en-US" sz="2000"/>
              <a:t>还是留下，记录</a:t>
            </a:r>
            <a:r>
              <a:rPr lang="en-US" altLang="zh-CN" sz="2000"/>
              <a:t>A</a:t>
            </a:r>
            <a:r>
              <a:rPr lang="zh-CN" altLang="en-US" sz="2000"/>
              <a:t>、</a:t>
            </a:r>
            <a:r>
              <a:rPr lang="en-US" altLang="zh-CN" sz="2000"/>
              <a:t>B</a:t>
            </a:r>
            <a:r>
              <a:rPr lang="zh-CN" altLang="en-US" sz="2000"/>
              <a:t>分到的钱和</a:t>
            </a:r>
            <a:r>
              <a:rPr lang="zh-CN" altLang="en-US" sz="2000"/>
              <a:t>不分的钱，</a:t>
            </a:r>
            <a:r>
              <a:rPr lang="en-US" altLang="zh-CN" sz="2000"/>
              <a:t>moneya</a:t>
            </a:r>
            <a:r>
              <a:rPr lang="zh-CN" altLang="en-US" sz="2000"/>
              <a:t>、</a:t>
            </a:r>
            <a:r>
              <a:rPr lang="en-US" altLang="zh-CN" sz="2000"/>
              <a:t>moneyb</a:t>
            </a:r>
            <a:r>
              <a:rPr lang="zh-CN" altLang="en-US" sz="2000"/>
              <a:t>、</a:t>
            </a:r>
            <a:r>
              <a:rPr lang="en-US" altLang="zh-CN" sz="2000"/>
              <a:t>moneyc</a:t>
            </a:r>
            <a:r>
              <a:rPr lang="zh-CN" altLang="en-US" sz="2000"/>
              <a:t>，当搜索完毕后检查</a:t>
            </a:r>
            <a:r>
              <a:rPr lang="en-US" altLang="zh-CN" sz="2000"/>
              <a:t>moneya</a:t>
            </a:r>
            <a:r>
              <a:rPr lang="zh-CN" altLang="en-US" sz="2000"/>
              <a:t>与</a:t>
            </a:r>
            <a:r>
              <a:rPr lang="en-US" altLang="zh-CN" sz="2000"/>
              <a:t>moneyb</a:t>
            </a:r>
            <a:r>
              <a:rPr lang="zh-CN" altLang="en-US" sz="2000"/>
              <a:t>是否相等，若相等则用</a:t>
            </a:r>
            <a:r>
              <a:rPr lang="en-US" altLang="zh-CN" sz="2000"/>
              <a:t>moneya+moneyc</a:t>
            </a:r>
            <a:r>
              <a:rPr lang="zh-CN" altLang="en-US" sz="2000"/>
              <a:t>更新答案。</a:t>
            </a:r>
            <a:endParaRPr lang="zh-CN" altLang="en-US" sz="2000"/>
          </a:p>
          <a:p>
            <a:r>
              <a:rPr lang="en-US" altLang="zh-CN" sz="2000"/>
              <a:t>dfs(i,a,b,c)</a:t>
            </a:r>
            <a:r>
              <a:rPr lang="zh-CN" altLang="en-US" sz="2000"/>
              <a:t>代表正在搜索第</a:t>
            </a:r>
            <a:r>
              <a:rPr lang="en-US" altLang="zh-CN" sz="2000"/>
              <a:t>i</a:t>
            </a:r>
            <a:r>
              <a:rPr lang="zh-CN" altLang="en-US" sz="2000"/>
              <a:t>张钞票，</a:t>
            </a:r>
            <a:r>
              <a:rPr lang="en-US" altLang="zh-CN" sz="2000"/>
              <a:t>A</a:t>
            </a:r>
            <a:r>
              <a:rPr lang="zh-CN" altLang="en-US" sz="2000"/>
              <a:t>分到</a:t>
            </a:r>
            <a:r>
              <a:rPr lang="en-US" altLang="zh-CN" sz="2000"/>
              <a:t>a</a:t>
            </a:r>
            <a:r>
              <a:rPr lang="zh-CN" altLang="en-US" sz="2000"/>
              <a:t>元，</a:t>
            </a:r>
            <a:r>
              <a:rPr lang="en-US" altLang="zh-CN" sz="2000"/>
              <a:t>B</a:t>
            </a:r>
            <a:r>
              <a:rPr lang="zh-CN" altLang="en-US" sz="2000"/>
              <a:t>分到</a:t>
            </a:r>
            <a:r>
              <a:rPr lang="en-US" altLang="zh-CN" sz="2000"/>
              <a:t>b</a:t>
            </a:r>
            <a:r>
              <a:rPr lang="zh-CN" altLang="en-US" sz="2000"/>
              <a:t>元，不分的有</a:t>
            </a:r>
            <a:r>
              <a:rPr lang="en-US" altLang="zh-CN" sz="2000"/>
              <a:t>c</a:t>
            </a:r>
            <a:r>
              <a:rPr lang="zh-CN" altLang="en-US" sz="2000"/>
              <a:t>元</a:t>
            </a:r>
            <a:endParaRPr lang="zh-CN" altLang="en-US" sz="2000"/>
          </a:p>
          <a:p>
            <a:r>
              <a:rPr lang="zh-CN" altLang="en-US" sz="2000"/>
              <a:t>初始时</a:t>
            </a:r>
            <a:r>
              <a:rPr lang="en-US" altLang="zh-CN" sz="2000"/>
              <a:t>dfs(1,0,0,0)</a:t>
            </a:r>
            <a:r>
              <a:rPr lang="zh-CN" altLang="en-US" sz="2000"/>
              <a:t>。</a:t>
            </a:r>
            <a:endParaRPr lang="zh-CN" altLang="en-US" sz="2000"/>
          </a:p>
          <a:p>
            <a:r>
              <a:rPr lang="zh-CN" altLang="en-US" sz="2000"/>
              <a:t>边界：</a:t>
            </a:r>
            <a:r>
              <a:rPr lang="en-US" altLang="zh-CN" sz="2000"/>
              <a:t>i=n+1</a:t>
            </a:r>
            <a:r>
              <a:rPr lang="zh-CN" altLang="en-US" sz="2000"/>
              <a:t>时更新</a:t>
            </a:r>
            <a:r>
              <a:rPr lang="zh-CN" altLang="en-US" sz="2000"/>
              <a:t>答案。</a:t>
            </a:r>
            <a:endParaRPr lang="zh-CN" altLang="en-US" sz="2000"/>
          </a:p>
          <a:p>
            <a:r>
              <a:rPr lang="zh-CN" altLang="en-US" sz="2000"/>
              <a:t>复杂度</a:t>
            </a:r>
            <a:r>
              <a:rPr lang="en-US" altLang="zh-CN" sz="2000"/>
              <a:t>O(3^13)</a:t>
            </a:r>
            <a:endParaRPr lang="en-US" altLang="zh-CN" sz="2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T3 </a:t>
            </a:r>
            <a:r>
              <a:rPr lang="zh-CN" altLang="en-US"/>
              <a:t>分钱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zh-CN" sz="2000" b="1"/>
              <a:t>70%</a:t>
            </a:r>
            <a:r>
              <a:rPr lang="zh-CN" altLang="en-US" sz="2000" b="1"/>
              <a:t>的数据，</a:t>
            </a:r>
            <a:r>
              <a:rPr lang="en-US" altLang="zh-CN" sz="2000" b="1"/>
              <a:t>n&lt;=50</a:t>
            </a:r>
            <a:r>
              <a:rPr lang="zh-CN" altLang="en-US" sz="2000" b="1"/>
              <a:t>，钞票总额不超过</a:t>
            </a:r>
            <a:r>
              <a:rPr lang="en-US" altLang="zh-CN" sz="2000" b="1"/>
              <a:t>10^3</a:t>
            </a:r>
            <a:r>
              <a:rPr lang="zh-CN" altLang="en-US" sz="2000" b="1"/>
              <a:t>：</a:t>
            </a:r>
            <a:endParaRPr lang="en-US" altLang="zh-CN" sz="2000" b="1"/>
          </a:p>
          <a:p>
            <a:r>
              <a:rPr lang="zh-CN" altLang="en-US" sz="2000"/>
              <a:t>令</a:t>
            </a:r>
            <a:r>
              <a:rPr lang="en-US" altLang="zh-CN" sz="2000"/>
              <a:t>dp[i][j][k]</a:t>
            </a:r>
            <a:r>
              <a:rPr lang="zh-CN" altLang="en-US" sz="2000"/>
              <a:t>代表前</a:t>
            </a:r>
            <a:r>
              <a:rPr lang="en-US" altLang="zh-CN" sz="2000"/>
              <a:t>i</a:t>
            </a:r>
            <a:r>
              <a:rPr lang="zh-CN" altLang="en-US" sz="2000"/>
              <a:t>张钞票</a:t>
            </a:r>
            <a:r>
              <a:rPr lang="en-US" altLang="zh-CN" sz="2000"/>
              <a:t>A</a:t>
            </a:r>
            <a:r>
              <a:rPr lang="zh-CN" altLang="en-US" sz="2000"/>
              <a:t>分得</a:t>
            </a:r>
            <a:r>
              <a:rPr lang="en-US" altLang="zh-CN" sz="2000"/>
              <a:t>j</a:t>
            </a:r>
            <a:r>
              <a:rPr lang="zh-CN" altLang="en-US" sz="2000"/>
              <a:t>元、</a:t>
            </a:r>
            <a:r>
              <a:rPr lang="en-US" altLang="zh-CN" sz="2000"/>
              <a:t>B</a:t>
            </a:r>
            <a:r>
              <a:rPr lang="zh-CN" altLang="en-US" sz="2000"/>
              <a:t>分得</a:t>
            </a:r>
            <a:r>
              <a:rPr lang="en-US" altLang="zh-CN" sz="2000"/>
              <a:t>k</a:t>
            </a:r>
            <a:r>
              <a:rPr lang="zh-CN" altLang="en-US" sz="2000"/>
              <a:t>元是否可行（</a:t>
            </a:r>
            <a:r>
              <a:rPr lang="en-US" altLang="zh-CN" sz="2000"/>
              <a:t>1</a:t>
            </a:r>
            <a:r>
              <a:rPr lang="zh-CN" altLang="en-US" sz="2000"/>
              <a:t>或</a:t>
            </a:r>
            <a:r>
              <a:rPr lang="en-US" altLang="zh-CN" sz="2000"/>
              <a:t>0</a:t>
            </a:r>
            <a:r>
              <a:rPr lang="zh-CN" altLang="en-US" sz="2000"/>
              <a:t>）。</a:t>
            </a:r>
            <a:endParaRPr lang="zh-CN" altLang="en-US" sz="2000"/>
          </a:p>
          <a:p>
            <a:r>
              <a:rPr lang="zh-CN" altLang="en-US" sz="2000"/>
              <a:t>对于第</a:t>
            </a:r>
            <a:r>
              <a:rPr lang="en-US" altLang="zh-CN" sz="2000"/>
              <a:t>i</a:t>
            </a:r>
            <a:r>
              <a:rPr lang="zh-CN" altLang="en-US" sz="2000"/>
              <a:t>张钞票有三种选择，给</a:t>
            </a:r>
            <a:r>
              <a:rPr lang="en-US" altLang="zh-CN" sz="2000"/>
              <a:t>A</a:t>
            </a:r>
            <a:r>
              <a:rPr lang="zh-CN" altLang="en-US" sz="2000"/>
              <a:t>、给</a:t>
            </a:r>
            <a:r>
              <a:rPr lang="en-US" altLang="zh-CN" sz="2000"/>
              <a:t>B</a:t>
            </a:r>
            <a:r>
              <a:rPr lang="zh-CN" altLang="en-US" sz="2000"/>
              <a:t>或者</a:t>
            </a:r>
            <a:r>
              <a:rPr lang="zh-CN" altLang="en-US" sz="2000"/>
              <a:t>不分。</a:t>
            </a:r>
            <a:endParaRPr lang="zh-CN" altLang="en-US" sz="2000"/>
          </a:p>
          <a:p>
            <a:r>
              <a:rPr lang="en-US" altLang="zh-CN" sz="2000"/>
              <a:t>dp[i][j][k]|=dp[i-1][j][k]|dp[i-1][j-a[i]][k]|dp[i-1][j][k-a[i]]</a:t>
            </a:r>
            <a:endParaRPr lang="en-US" altLang="zh-CN" sz="2000"/>
          </a:p>
          <a:p>
            <a:r>
              <a:rPr lang="zh-CN" altLang="en-US" sz="2000"/>
              <a:t>初始时</a:t>
            </a:r>
            <a:r>
              <a:rPr lang="en-US" altLang="zh-CN" sz="2000"/>
              <a:t>dp[0][0][0]=1,</a:t>
            </a:r>
            <a:r>
              <a:rPr lang="zh-CN" altLang="en-US" sz="2000"/>
              <a:t>其余值为</a:t>
            </a:r>
            <a:r>
              <a:rPr lang="en-US" altLang="zh-CN" sz="2000"/>
              <a:t>0</a:t>
            </a:r>
            <a:endParaRPr lang="en-US" altLang="zh-CN" sz="2000"/>
          </a:p>
          <a:p>
            <a:r>
              <a:rPr lang="zh-CN" altLang="en-US" sz="2000"/>
              <a:t>目标解</a:t>
            </a:r>
            <a:r>
              <a:rPr lang="en-US" altLang="zh-CN" sz="2000"/>
              <a:t>max(dp[n][j][j]+sum-2*j)  1&lt;=j&lt;=10^3</a:t>
            </a:r>
            <a:endParaRPr lang="en-US" altLang="zh-CN" sz="2000"/>
          </a:p>
          <a:p>
            <a:r>
              <a:rPr lang="zh-CN" altLang="en-US" sz="2000"/>
              <a:t>复杂度为欸</a:t>
            </a:r>
            <a:r>
              <a:rPr lang="en-US" altLang="zh-CN" sz="2000"/>
              <a:t>O(n*1000^2)</a:t>
            </a:r>
            <a:endParaRPr lang="en-US" altLang="zh-CN" sz="200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TABLE_ENDDRAG_ORIGIN_RECT" val="237*168"/>
  <p:tag name="TABLE_ENDDRAG_RECT" val="87*228*237*168"/>
</p:tagLst>
</file>

<file path=ppt/tags/tag2.xml><?xml version="1.0" encoding="utf-8"?>
<p:tagLst xmlns:p="http://schemas.openxmlformats.org/presentationml/2006/main">
  <p:tag name="TABLE_ENDDRAG_ORIGIN_RECT" val="237*168"/>
  <p:tag name="TABLE_ENDDRAG_RECT" val="87*228*237*168"/>
</p:tagLst>
</file>

<file path=ppt/tags/tag3.xml><?xml version="1.0" encoding="utf-8"?>
<p:tagLst xmlns:p="http://schemas.openxmlformats.org/presentationml/2006/main">
  <p:tag name="commondata" val="eyJoZGlkIjoiODIyYjQ2YzE4NGMyNzlkN2MyNDQ1NjYxYjQyMWNjYTkifQ==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2038</Words>
  <Application>WPS 演示</Application>
  <PresentationFormat>宽屏</PresentationFormat>
  <Paragraphs>193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Arial</vt:lpstr>
      <vt:lpstr>宋体</vt:lpstr>
      <vt:lpstr>Wingdings</vt:lpstr>
      <vt:lpstr>Calibri</vt:lpstr>
      <vt:lpstr>微软雅黑</vt:lpstr>
      <vt:lpstr>Arial Unicode MS</vt:lpstr>
      <vt:lpstr>WPS</vt:lpstr>
      <vt:lpstr>2024-10-6模拟赛题解</vt:lpstr>
      <vt:lpstr>题目概况</vt:lpstr>
      <vt:lpstr>T1 打字</vt:lpstr>
      <vt:lpstr>T2 下棋</vt:lpstr>
      <vt:lpstr>T2 下棋</vt:lpstr>
      <vt:lpstr>T2 下棋</vt:lpstr>
      <vt:lpstr>T2 下棋</vt:lpstr>
      <vt:lpstr>T3 分钱</vt:lpstr>
      <vt:lpstr>T3 分钱</vt:lpstr>
      <vt:lpstr>T3 分钱</vt:lpstr>
      <vt:lpstr>T4 海贼王</vt:lpstr>
      <vt:lpstr>T4 海贼王</vt:lpstr>
      <vt:lpstr>T4 海贼王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大由</cp:lastModifiedBy>
  <cp:revision>5</cp:revision>
  <dcterms:created xsi:type="dcterms:W3CDTF">2023-08-09T12:44:00Z</dcterms:created>
  <dcterms:modified xsi:type="dcterms:W3CDTF">2024-10-06T06:46:26Z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3B0086CAF875411CACBDA13AB9801EF4_13</vt:lpwstr>
  </property>
  <property fmtid="{D5CDD505-2E9C-101B-9397-08002B2CF9AE}" pid="3" name="KSOProductBuildVer">
    <vt:lpwstr>2052-12.1.0.18276</vt:lpwstr>
  </property>
</Properties>
</file>